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0"/>
  </p:notesMasterIdLst>
  <p:sldIdLst>
    <p:sldId id="256" r:id="rId2"/>
    <p:sldId id="362" r:id="rId3"/>
    <p:sldId id="363" r:id="rId4"/>
    <p:sldId id="360" r:id="rId5"/>
    <p:sldId id="325" r:id="rId6"/>
    <p:sldId id="364" r:id="rId7"/>
    <p:sldId id="342" r:id="rId8"/>
    <p:sldId id="365" r:id="rId9"/>
    <p:sldId id="267" r:id="rId10"/>
    <p:sldId id="389" r:id="rId11"/>
    <p:sldId id="366" r:id="rId12"/>
    <p:sldId id="328" r:id="rId13"/>
    <p:sldId id="343" r:id="rId14"/>
    <p:sldId id="299" r:id="rId15"/>
    <p:sldId id="298" r:id="rId16"/>
    <p:sldId id="277" r:id="rId17"/>
    <p:sldId id="386" r:id="rId18"/>
    <p:sldId id="369" r:id="rId19"/>
    <p:sldId id="388" r:id="rId20"/>
    <p:sldId id="371" r:id="rId21"/>
    <p:sldId id="304" r:id="rId22"/>
    <p:sldId id="306" r:id="rId23"/>
    <p:sldId id="331" r:id="rId24"/>
    <p:sldId id="358" r:id="rId25"/>
    <p:sldId id="359" r:id="rId26"/>
    <p:sldId id="373" r:id="rId27"/>
    <p:sldId id="281" r:id="rId28"/>
    <p:sldId id="284" r:id="rId29"/>
    <p:sldId id="282" r:id="rId30"/>
    <p:sldId id="335" r:id="rId31"/>
    <p:sldId id="309" r:id="rId32"/>
    <p:sldId id="308" r:id="rId33"/>
    <p:sldId id="314" r:id="rId34"/>
    <p:sldId id="317" r:id="rId35"/>
    <p:sldId id="340" r:id="rId36"/>
    <p:sldId id="374" r:id="rId37"/>
    <p:sldId id="384" r:id="rId38"/>
    <p:sldId id="287" r:id="rId39"/>
    <p:sldId id="375" r:id="rId40"/>
    <p:sldId id="345" r:id="rId41"/>
    <p:sldId id="346" r:id="rId42"/>
    <p:sldId id="347" r:id="rId43"/>
    <p:sldId id="348" r:id="rId44"/>
    <p:sldId id="349" r:id="rId45"/>
    <p:sldId id="377" r:id="rId46"/>
    <p:sldId id="350" r:id="rId47"/>
    <p:sldId id="385" r:id="rId48"/>
    <p:sldId id="372" r:id="rId4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Garamond" pitchFamily="18" charset="0"/>
        <a:ea typeface="宋体" pitchFamily="2" charset="-122"/>
        <a:cs typeface="+mn-cs"/>
      </a:defRPr>
    </a:lvl1pPr>
    <a:lvl2pPr marL="457200" algn="l" rtl="0" fontAlgn="base">
      <a:spcBef>
        <a:spcPct val="0"/>
      </a:spcBef>
      <a:spcAft>
        <a:spcPct val="0"/>
      </a:spcAft>
      <a:defRPr kern="1200">
        <a:solidFill>
          <a:schemeClr val="tx1"/>
        </a:solidFill>
        <a:latin typeface="Garamond" pitchFamily="18" charset="0"/>
        <a:ea typeface="宋体" pitchFamily="2" charset="-122"/>
        <a:cs typeface="+mn-cs"/>
      </a:defRPr>
    </a:lvl2pPr>
    <a:lvl3pPr marL="914400" algn="l" rtl="0" fontAlgn="base">
      <a:spcBef>
        <a:spcPct val="0"/>
      </a:spcBef>
      <a:spcAft>
        <a:spcPct val="0"/>
      </a:spcAft>
      <a:defRPr kern="1200">
        <a:solidFill>
          <a:schemeClr val="tx1"/>
        </a:solidFill>
        <a:latin typeface="Garamond" pitchFamily="18" charset="0"/>
        <a:ea typeface="宋体" pitchFamily="2" charset="-122"/>
        <a:cs typeface="+mn-cs"/>
      </a:defRPr>
    </a:lvl3pPr>
    <a:lvl4pPr marL="1371600" algn="l" rtl="0" fontAlgn="base">
      <a:spcBef>
        <a:spcPct val="0"/>
      </a:spcBef>
      <a:spcAft>
        <a:spcPct val="0"/>
      </a:spcAft>
      <a:defRPr kern="1200">
        <a:solidFill>
          <a:schemeClr val="tx1"/>
        </a:solidFill>
        <a:latin typeface="Garamond" pitchFamily="18" charset="0"/>
        <a:ea typeface="宋体" pitchFamily="2" charset="-122"/>
        <a:cs typeface="+mn-cs"/>
      </a:defRPr>
    </a:lvl4pPr>
    <a:lvl5pPr marL="1828800" algn="l" rtl="0" fontAlgn="base">
      <a:spcBef>
        <a:spcPct val="0"/>
      </a:spcBef>
      <a:spcAft>
        <a:spcPct val="0"/>
      </a:spcAft>
      <a:defRPr kern="1200">
        <a:solidFill>
          <a:schemeClr val="tx1"/>
        </a:solidFill>
        <a:latin typeface="Garamond" pitchFamily="18" charset="0"/>
        <a:ea typeface="宋体" pitchFamily="2" charset="-122"/>
        <a:cs typeface="+mn-cs"/>
      </a:defRPr>
    </a:lvl5pPr>
    <a:lvl6pPr marL="2286000" algn="l" defTabSz="914400" rtl="0" eaLnBrk="1" latinLnBrk="0" hangingPunct="1">
      <a:defRPr kern="1200">
        <a:solidFill>
          <a:schemeClr val="tx1"/>
        </a:solidFill>
        <a:latin typeface="Garamond" pitchFamily="18" charset="0"/>
        <a:ea typeface="宋体" pitchFamily="2" charset="-122"/>
        <a:cs typeface="+mn-cs"/>
      </a:defRPr>
    </a:lvl6pPr>
    <a:lvl7pPr marL="2743200" algn="l" defTabSz="914400" rtl="0" eaLnBrk="1" latinLnBrk="0" hangingPunct="1">
      <a:defRPr kern="1200">
        <a:solidFill>
          <a:schemeClr val="tx1"/>
        </a:solidFill>
        <a:latin typeface="Garamond" pitchFamily="18" charset="0"/>
        <a:ea typeface="宋体" pitchFamily="2" charset="-122"/>
        <a:cs typeface="+mn-cs"/>
      </a:defRPr>
    </a:lvl7pPr>
    <a:lvl8pPr marL="3200400" algn="l" defTabSz="914400" rtl="0" eaLnBrk="1" latinLnBrk="0" hangingPunct="1">
      <a:defRPr kern="1200">
        <a:solidFill>
          <a:schemeClr val="tx1"/>
        </a:solidFill>
        <a:latin typeface="Garamond" pitchFamily="18" charset="0"/>
        <a:ea typeface="宋体" pitchFamily="2" charset="-122"/>
        <a:cs typeface="+mn-cs"/>
      </a:defRPr>
    </a:lvl8pPr>
    <a:lvl9pPr marL="3657600" algn="l" defTabSz="914400" rtl="0" eaLnBrk="1" latinLnBrk="0" hangingPunct="1">
      <a:defRPr kern="1200">
        <a:solidFill>
          <a:schemeClr val="tx1"/>
        </a:solidFill>
        <a:latin typeface="Garamond"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56" autoAdjust="0"/>
  </p:normalViewPr>
  <p:slideViewPr>
    <p:cSldViewPr>
      <p:cViewPr varScale="1">
        <p:scale>
          <a:sx n="120" d="100"/>
          <a:sy n="120" d="100"/>
        </p:scale>
        <p:origin x="-137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ltLang="zh-CN"/>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ltLang="zh-CN"/>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ltLang="zh-CN"/>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01F8E271-B62F-4B99-9790-40196A52F81D}" type="slidenum">
              <a:rPr lang="en-US" altLang="zh-CN"/>
              <a:pPr>
                <a:defRPr/>
              </a:pPr>
              <a:t>‹#›</a:t>
            </a:fld>
            <a:endParaRPr lang="en-US" altLang="zh-CN"/>
          </a:p>
        </p:txBody>
      </p:sp>
    </p:spTree>
    <p:extLst>
      <p:ext uri="{BB962C8B-B14F-4D97-AF65-F5344CB8AC3E}">
        <p14:creationId xmlns:p14="http://schemas.microsoft.com/office/powerpoint/2010/main" val="1882652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Rhinoplast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F8E271-B62F-4B99-9790-40196A52F81D}" type="slidenum">
              <a:rPr lang="en-US" altLang="zh-CN" smtClean="0"/>
              <a:pPr>
                <a:defRPr/>
              </a:pPr>
              <a:t>13</a:t>
            </a:fld>
            <a:endParaRPr lang="en-US" altLang="zh-CN"/>
          </a:p>
        </p:txBody>
      </p:sp>
    </p:spTree>
    <p:extLst>
      <p:ext uri="{BB962C8B-B14F-4D97-AF65-F5344CB8AC3E}">
        <p14:creationId xmlns:p14="http://schemas.microsoft.com/office/powerpoint/2010/main" val="203240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73A24EDF-23EA-4140-AD15-B9DEF0DA90CE}" type="slidenum">
              <a:rPr lang="en-US" altLang="zh-CN">
                <a:latin typeface="Arial" charset="0"/>
              </a:rPr>
              <a:pPr eaLnBrk="1" hangingPunct="1"/>
              <a:t>14</a:t>
            </a:fld>
            <a:endParaRPr lang="en-US" altLang="zh-CN">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r>
              <a:rPr lang="en-US" altLang="zh-CN" dirty="0" smtClean="0"/>
              <a:t> </a:t>
            </a:r>
          </a:p>
        </p:txBody>
      </p:sp>
    </p:spTree>
    <p:extLst>
      <p:ext uri="{BB962C8B-B14F-4D97-AF65-F5344CB8AC3E}">
        <p14:creationId xmlns:p14="http://schemas.microsoft.com/office/powerpoint/2010/main" val="419555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31190F14-B34E-449A-B449-EAA51D741893}" type="slidenum">
              <a:rPr lang="en-US" altLang="zh-CN">
                <a:latin typeface="Arial" charset="0"/>
              </a:rPr>
              <a:pPr eaLnBrk="1" hangingPunct="1"/>
              <a:t>22</a:t>
            </a:fld>
            <a:endParaRPr lang="en-US" altLang="zh-CN">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r>
              <a:rPr lang="zh-CN" altLang="en-US" sz="1200" b="0" i="0" kern="1200" dirty="0" smtClean="0">
                <a:solidFill>
                  <a:schemeClr val="tx1"/>
                </a:solidFill>
                <a:effectLst/>
                <a:latin typeface="Arial" charset="0"/>
                <a:ea typeface="宋体" pitchFamily="2" charset="-122"/>
                <a:cs typeface="+mn-cs"/>
              </a:rPr>
              <a:t>这个迷，始自</a:t>
            </a:r>
            <a:r>
              <a:rPr lang="en-US" altLang="zh-CN" sz="1200" b="0" i="0" kern="1200" dirty="0" smtClean="0">
                <a:solidFill>
                  <a:schemeClr val="tx1"/>
                </a:solidFill>
                <a:effectLst/>
                <a:latin typeface="Arial" charset="0"/>
                <a:ea typeface="宋体" pitchFamily="2" charset="-122"/>
                <a:cs typeface="+mn-cs"/>
              </a:rPr>
              <a:t>1901</a:t>
            </a:r>
            <a:r>
              <a:rPr lang="zh-CN" altLang="en-US" sz="1200" b="0" i="0" kern="1200" dirty="0" smtClean="0">
                <a:solidFill>
                  <a:schemeClr val="tx1"/>
                </a:solidFill>
                <a:effectLst/>
                <a:latin typeface="Arial" charset="0"/>
                <a:ea typeface="宋体" pitchFamily="2" charset="-122"/>
                <a:cs typeface="+mn-cs"/>
              </a:rPr>
              <a:t>年的德国。</a:t>
            </a:r>
            <a:r>
              <a:rPr lang="en-US" sz="1200" b="0" i="0" kern="1200" dirty="0" smtClean="0">
                <a:solidFill>
                  <a:schemeClr val="tx1"/>
                </a:solidFill>
                <a:effectLst/>
                <a:latin typeface="Arial" charset="0"/>
                <a:ea typeface="宋体" pitchFamily="2" charset="-122"/>
                <a:cs typeface="+mn-cs"/>
              </a:rPr>
              <a:t>D.P. </a:t>
            </a:r>
            <a:r>
              <a:rPr lang="en-US" sz="1200" b="0" i="0" kern="1200" dirty="0" err="1" smtClean="0">
                <a:solidFill>
                  <a:schemeClr val="tx1"/>
                </a:solidFill>
                <a:effectLst/>
                <a:latin typeface="Arial" charset="0"/>
                <a:ea typeface="宋体" pitchFamily="2" charset="-122"/>
                <a:cs typeface="+mn-cs"/>
              </a:rPr>
              <a:t>Hanig</a:t>
            </a:r>
            <a:r>
              <a:rPr lang="en-US"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那年写了一篇谈话记录，其中提到了作者认为舌头上不同的区域对不同味道的敏感程度也有所不同。</a:t>
            </a:r>
            <a:r>
              <a:rPr lang="en-US" altLang="zh-CN" sz="1200" b="0" i="0" kern="1200" dirty="0" smtClean="0">
                <a:solidFill>
                  <a:schemeClr val="tx1"/>
                </a:solidFill>
                <a:effectLst/>
                <a:latin typeface="Arial" charset="0"/>
                <a:ea typeface="宋体" pitchFamily="2" charset="-122"/>
                <a:cs typeface="+mn-cs"/>
              </a:rPr>
              <a:t>1942</a:t>
            </a:r>
            <a:r>
              <a:rPr lang="zh-CN" altLang="en-US" sz="1200" b="0" i="0" kern="1200" dirty="0" smtClean="0">
                <a:solidFill>
                  <a:schemeClr val="tx1"/>
                </a:solidFill>
                <a:effectLst/>
                <a:latin typeface="Arial" charset="0"/>
                <a:ea typeface="宋体" pitchFamily="2" charset="-122"/>
                <a:cs typeface="+mn-cs"/>
              </a:rPr>
              <a:t>年，来自哈佛的 </a:t>
            </a:r>
            <a:r>
              <a:rPr lang="en-US" sz="1200" b="0" i="0" kern="1200" dirty="0" smtClean="0">
                <a:solidFill>
                  <a:schemeClr val="tx1"/>
                </a:solidFill>
                <a:effectLst/>
                <a:latin typeface="Arial" charset="0"/>
                <a:ea typeface="宋体" pitchFamily="2" charset="-122"/>
                <a:cs typeface="+mn-cs"/>
              </a:rPr>
              <a:t>Edwin Boring </a:t>
            </a:r>
            <a:r>
              <a:rPr lang="zh-CN" altLang="en-US" sz="1200" b="0" i="0" kern="1200" dirty="0" smtClean="0">
                <a:solidFill>
                  <a:schemeClr val="tx1"/>
                </a:solidFill>
                <a:effectLst/>
                <a:latin typeface="Arial" charset="0"/>
                <a:ea typeface="宋体" pitchFamily="2" charset="-122"/>
                <a:cs typeface="+mn-cs"/>
              </a:rPr>
              <a:t>使用了 </a:t>
            </a:r>
            <a:r>
              <a:rPr lang="en-US" sz="1200" b="0" i="0" kern="1200" dirty="0" smtClean="0">
                <a:solidFill>
                  <a:schemeClr val="tx1"/>
                </a:solidFill>
                <a:effectLst/>
                <a:latin typeface="Arial" charset="0"/>
                <a:ea typeface="宋体" pitchFamily="2" charset="-122"/>
                <a:cs typeface="+mn-cs"/>
              </a:rPr>
              <a:t>D.P. </a:t>
            </a:r>
            <a:r>
              <a:rPr lang="en-US" sz="1200" b="0" i="0" kern="1200" dirty="0" err="1" smtClean="0">
                <a:solidFill>
                  <a:schemeClr val="tx1"/>
                </a:solidFill>
                <a:effectLst/>
                <a:latin typeface="Arial" charset="0"/>
                <a:ea typeface="宋体" pitchFamily="2" charset="-122"/>
                <a:cs typeface="+mn-cs"/>
              </a:rPr>
              <a:t>Hanig</a:t>
            </a:r>
            <a:r>
              <a:rPr lang="en-US"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的看法，并把它写进了他的著作</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实验心理学历史中的感觉与知觉</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a:t>
            </a:r>
            <a:r>
              <a:rPr lang="en-US" sz="1200" b="0" i="0" kern="1200" dirty="0" smtClean="0">
                <a:solidFill>
                  <a:schemeClr val="tx1"/>
                </a:solidFill>
                <a:effectLst/>
                <a:latin typeface="Arial" charset="0"/>
                <a:ea typeface="宋体" pitchFamily="2" charset="-122"/>
                <a:cs typeface="+mn-cs"/>
              </a:rPr>
              <a:t>Sensation and Perception in the History of Experimental Psychology）。</a:t>
            </a:r>
            <a:r>
              <a:rPr lang="zh-CN" altLang="en-US" sz="1200" b="0" i="0" kern="1200" dirty="0" smtClean="0">
                <a:solidFill>
                  <a:schemeClr val="tx1"/>
                </a:solidFill>
                <a:effectLst/>
                <a:latin typeface="Arial" charset="0"/>
                <a:ea typeface="宋体" pitchFamily="2" charset="-122"/>
                <a:cs typeface="+mn-cs"/>
              </a:rPr>
              <a:t>有些人说 </a:t>
            </a:r>
            <a:r>
              <a:rPr lang="en-US" sz="1200" b="0" i="0" kern="1200" dirty="0" smtClean="0">
                <a:solidFill>
                  <a:schemeClr val="tx1"/>
                </a:solidFill>
                <a:effectLst/>
                <a:latin typeface="Arial" charset="0"/>
                <a:ea typeface="宋体" pitchFamily="2" charset="-122"/>
                <a:cs typeface="+mn-cs"/>
              </a:rPr>
              <a:t>Boring </a:t>
            </a:r>
            <a:r>
              <a:rPr lang="zh-CN" altLang="en-US" sz="1200" b="0" i="0" kern="1200" dirty="0" smtClean="0">
                <a:solidFill>
                  <a:schemeClr val="tx1"/>
                </a:solidFill>
                <a:effectLst/>
                <a:latin typeface="Arial" charset="0"/>
                <a:ea typeface="宋体" pitchFamily="2" charset="-122"/>
                <a:cs typeface="+mn-cs"/>
              </a:rPr>
              <a:t>翻译错了那篇 </a:t>
            </a:r>
            <a:r>
              <a:rPr lang="en-US" sz="1200" b="0" i="0" kern="1200" dirty="0" err="1" smtClean="0">
                <a:solidFill>
                  <a:schemeClr val="tx1"/>
                </a:solidFill>
                <a:effectLst/>
                <a:latin typeface="Arial" charset="0"/>
                <a:ea typeface="宋体" pitchFamily="2" charset="-122"/>
                <a:cs typeface="+mn-cs"/>
              </a:rPr>
              <a:t>Hanig</a:t>
            </a:r>
            <a:r>
              <a:rPr lang="en-US"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的文章，另外一些认为他把舌头这种功能夸大了。不管这是怎么来的，这么多年过去了，有些被认为是敏感性的东西其实只是人类的能力罢了。直到上世纪</a:t>
            </a:r>
            <a:r>
              <a:rPr lang="en-US" altLang="zh-CN" sz="1200" b="0" i="0" kern="1200" dirty="0" smtClean="0">
                <a:solidFill>
                  <a:schemeClr val="tx1"/>
                </a:solidFill>
                <a:effectLst/>
                <a:latin typeface="Arial" charset="0"/>
                <a:ea typeface="宋体" pitchFamily="2" charset="-122"/>
                <a:cs typeface="+mn-cs"/>
              </a:rPr>
              <a:t>70</a:t>
            </a:r>
            <a:r>
              <a:rPr lang="zh-CN" altLang="en-US" sz="1200" b="0" i="0" kern="1200" dirty="0" smtClean="0">
                <a:solidFill>
                  <a:schemeClr val="tx1"/>
                </a:solidFill>
                <a:effectLst/>
                <a:latin typeface="Arial" charset="0"/>
                <a:ea typeface="宋体" pitchFamily="2" charset="-122"/>
                <a:cs typeface="+mn-cs"/>
              </a:rPr>
              <a:t>年代，一位名为 </a:t>
            </a:r>
            <a:r>
              <a:rPr lang="en-US" sz="1200" b="0" i="0" kern="1200" dirty="0" smtClean="0">
                <a:solidFill>
                  <a:schemeClr val="tx1"/>
                </a:solidFill>
                <a:effectLst/>
                <a:latin typeface="Arial" charset="0"/>
                <a:ea typeface="宋体" pitchFamily="2" charset="-122"/>
                <a:cs typeface="+mn-cs"/>
              </a:rPr>
              <a:t>Virginia Collings </a:t>
            </a:r>
            <a:r>
              <a:rPr lang="zh-CN" altLang="en-US" sz="1200" b="0" i="0" kern="1200" dirty="0" smtClean="0">
                <a:solidFill>
                  <a:schemeClr val="tx1"/>
                </a:solidFill>
                <a:effectLst/>
                <a:latin typeface="Arial" charset="0"/>
                <a:ea typeface="宋体" pitchFamily="2" charset="-122"/>
                <a:cs typeface="+mn-cs"/>
              </a:rPr>
              <a:t>的生理学家重复进行了这个实验，发现这种敏感性是客观存在的，只是在日常生活中，这种敏感性起到的作用微乎其微，可以说根本就没用。</a:t>
            </a:r>
            <a:endParaRPr lang="en-US" altLang="zh-CN" dirty="0" smtClean="0"/>
          </a:p>
        </p:txBody>
      </p:sp>
    </p:spTree>
    <p:extLst>
      <p:ext uri="{BB962C8B-B14F-4D97-AF65-F5344CB8AC3E}">
        <p14:creationId xmlns:p14="http://schemas.microsoft.com/office/powerpoint/2010/main" val="98770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6A014628-8DDA-44FA-A16C-6CB97D98FF11}" type="slidenum">
              <a:rPr lang="en-US" altLang="zh-CN">
                <a:latin typeface="Arial" charset="0"/>
              </a:rPr>
              <a:pPr eaLnBrk="1" hangingPunct="1"/>
              <a:t>28</a:t>
            </a:fld>
            <a:endParaRPr lang="en-US" altLang="zh-CN">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r>
              <a:rPr lang="zh-CN" altLang="en-US" smtClean="0"/>
              <a:t>水果</a:t>
            </a:r>
          </a:p>
        </p:txBody>
      </p:sp>
    </p:spTree>
    <p:extLst>
      <p:ext uri="{BB962C8B-B14F-4D97-AF65-F5344CB8AC3E}">
        <p14:creationId xmlns:p14="http://schemas.microsoft.com/office/powerpoint/2010/main" val="373941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7A22C7BD-FA81-41A4-A5BA-5CA6ACEEA9C3}" type="slidenum">
              <a:rPr lang="en-US" altLang="zh-CN">
                <a:latin typeface="Arial" charset="0"/>
              </a:rPr>
              <a:pPr eaLnBrk="1" hangingPunct="1"/>
              <a:t>31</a:t>
            </a:fld>
            <a:endParaRPr lang="en-US" altLang="zh-CN">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r>
              <a:rPr lang="zh-CN" altLang="en-US" smtClean="0"/>
              <a:t>苦味</a:t>
            </a:r>
          </a:p>
          <a:p>
            <a:pPr eaLnBrk="1" hangingPunct="1"/>
            <a:r>
              <a:rPr lang="zh-CN" altLang="en-US" smtClean="0"/>
              <a:t>肌肉放松剂</a:t>
            </a:r>
          </a:p>
          <a:p>
            <a:pPr eaLnBrk="1" hangingPunct="1"/>
            <a:r>
              <a:rPr lang="zh-CN" altLang="en-US" smtClean="0"/>
              <a:t>秘鲁</a:t>
            </a:r>
          </a:p>
          <a:p>
            <a:pPr eaLnBrk="1" hangingPunct="1"/>
            <a:r>
              <a:rPr lang="zh-CN" altLang="en-US" smtClean="0"/>
              <a:t>金鸡纳树，金鸡纳碱</a:t>
            </a:r>
          </a:p>
          <a:p>
            <a:pPr eaLnBrk="1" hangingPunct="1"/>
            <a:r>
              <a:rPr lang="zh-CN" altLang="en-US" smtClean="0"/>
              <a:t>治疗疟疾：古罗马</a:t>
            </a:r>
          </a:p>
          <a:p>
            <a:pPr eaLnBrk="1" hangingPunct="1"/>
            <a:r>
              <a:rPr lang="zh-CN" altLang="en-US" smtClean="0"/>
              <a:t>奎宁水</a:t>
            </a:r>
          </a:p>
          <a:p>
            <a:pPr eaLnBrk="1" hangingPunct="1"/>
            <a:endParaRPr lang="en-US" altLang="zh-CN" smtClean="0"/>
          </a:p>
        </p:txBody>
      </p:sp>
    </p:spTree>
    <p:extLst>
      <p:ext uri="{BB962C8B-B14F-4D97-AF65-F5344CB8AC3E}">
        <p14:creationId xmlns:p14="http://schemas.microsoft.com/office/powerpoint/2010/main" val="1077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55E58351-C590-4E27-BF8B-4255C2B3C46C}" type="slidenum">
              <a:rPr lang="en-US" altLang="zh-CN">
                <a:latin typeface="Arial" charset="0"/>
              </a:rPr>
              <a:pPr eaLnBrk="1" hangingPunct="1"/>
              <a:t>40</a:t>
            </a:fld>
            <a:endParaRPr lang="en-US" altLang="zh-CN">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lvl="1" eaLnBrk="1" hangingPunct="1"/>
            <a:r>
              <a:rPr lang="en-US" altLang="zh-CN" smtClean="0"/>
              <a:t>As many as 100,000 unique odors can be discriminated</a:t>
            </a:r>
          </a:p>
          <a:p>
            <a:pPr eaLnBrk="1" hangingPunct="1"/>
            <a:endParaRPr lang="en-US" altLang="zh-CN" smtClean="0"/>
          </a:p>
        </p:txBody>
      </p:sp>
    </p:spTree>
    <p:extLst>
      <p:ext uri="{BB962C8B-B14F-4D97-AF65-F5344CB8AC3E}">
        <p14:creationId xmlns:p14="http://schemas.microsoft.com/office/powerpoint/2010/main" val="316563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fld id="{9F92C4F8-6E2B-4916-AFBF-DF9795FA648C}" type="slidenum">
              <a:rPr lang="en-US" altLang="zh-CN">
                <a:latin typeface="Arial" charset="0"/>
              </a:rPr>
              <a:pPr eaLnBrk="1" hangingPunct="1"/>
              <a:t>41</a:t>
            </a:fld>
            <a:endParaRPr lang="en-US" altLang="zh-CN">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altLang="zh-CN" smtClean="0">
                <a:hlinkClick r:id="rId3"/>
              </a:rPr>
              <a:t>rhinoplasty</a:t>
            </a:r>
            <a:r>
              <a:rPr lang="en-US" altLang="zh-CN" smtClean="0"/>
              <a:t> </a:t>
            </a:r>
          </a:p>
        </p:txBody>
      </p:sp>
    </p:spTree>
    <p:extLst>
      <p:ext uri="{BB962C8B-B14F-4D97-AF65-F5344CB8AC3E}">
        <p14:creationId xmlns:p14="http://schemas.microsoft.com/office/powerpoint/2010/main" val="179446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9" name="Freeform 5"/>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 name="Freeform 6"/>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8"/>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6" name="Freeform 9"/>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7" name="Freeform 10"/>
            <p:cNvSpPr>
              <a:spLocks/>
            </p:cNvSpPr>
            <p:nvPr/>
          </p:nvSpPr>
          <p:spPr bwMode="hidden">
            <a:xfrm>
              <a:off x="0" y="0"/>
              <a:ext cx="5758" cy="1776"/>
            </a:xfrm>
            <a:custGeom>
              <a:avLst/>
              <a:gdLst>
                <a:gd name="T0" fmla="*/ 0 w 5740"/>
                <a:gd name="T1" fmla="*/ 0 h 1906"/>
                <a:gd name="T2" fmla="*/ 0 w 5740"/>
                <a:gd name="T3" fmla="*/ 1776 h 1906"/>
                <a:gd name="T4" fmla="*/ 5758 w 5740"/>
                <a:gd name="T5" fmla="*/ 1776 h 1906"/>
                <a:gd name="T6" fmla="*/ 575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31" name="Rectangle 11"/>
          <p:cNvSpPr>
            <a:spLocks noGrp="1" noChangeArrowheads="1"/>
          </p:cNvSpPr>
          <p:nvPr>
            <p:ph type="ctrTitle" sz="quarter"/>
          </p:nvPr>
        </p:nvSpPr>
        <p:spPr>
          <a:xfrm>
            <a:off x="685800" y="1736725"/>
            <a:ext cx="7772400" cy="1920875"/>
          </a:xfrm>
        </p:spPr>
        <p:txBody>
          <a:bodyPr/>
          <a:lstStyle>
            <a:lvl1pPr>
              <a:defRPr sz="6000"/>
            </a:lvl1pPr>
          </a:lstStyle>
          <a:p>
            <a:pPr lvl="0"/>
            <a:r>
              <a:rPr lang="zh-CN" altLang="en-US" noProof="0" smtClean="0"/>
              <a:t>单击此处编辑母版标题样式</a:t>
            </a:r>
          </a:p>
        </p:txBody>
      </p:sp>
      <p:sp>
        <p:nvSpPr>
          <p:cNvPr id="513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3" name="Rectangle 13"/>
          <p:cNvSpPr>
            <a:spLocks noGrp="1" noChangeArrowheads="1"/>
          </p:cNvSpPr>
          <p:nvPr>
            <p:ph type="dt" sz="quarter" idx="10"/>
          </p:nvPr>
        </p:nvSpPr>
        <p:spPr>
          <a:xfrm>
            <a:off x="457200" y="6248400"/>
            <a:ext cx="2133600" cy="476250"/>
          </a:xfrm>
        </p:spPr>
        <p:txBody>
          <a:bodyPr/>
          <a:lstStyle>
            <a:lvl1pPr>
              <a:defRPr smtClean="0"/>
            </a:lvl1pPr>
          </a:lstStyle>
          <a:p>
            <a:pPr>
              <a:defRPr/>
            </a:pPr>
            <a:endParaRPr lang="en-US" altLang="zh-CN"/>
          </a:p>
        </p:txBody>
      </p:sp>
      <p:sp>
        <p:nvSpPr>
          <p:cNvPr id="14" name="Rectangle 14"/>
          <p:cNvSpPr>
            <a:spLocks noGrp="1" noChangeArrowheads="1"/>
          </p:cNvSpPr>
          <p:nvPr>
            <p:ph type="ftr" sz="quarter" idx="11"/>
          </p:nvPr>
        </p:nvSpPr>
        <p:spPr>
          <a:xfrm>
            <a:off x="3124200" y="6251575"/>
            <a:ext cx="2895600" cy="476250"/>
          </a:xfrm>
        </p:spPr>
        <p:txBody>
          <a:bodyPr/>
          <a:lstStyle>
            <a:lvl1pPr>
              <a:defRPr smtClean="0"/>
            </a:lvl1pPr>
          </a:lstStyle>
          <a:p>
            <a:pPr>
              <a:defRPr/>
            </a:pPr>
            <a:endParaRPr lang="en-US" altLang="zh-CN"/>
          </a:p>
        </p:txBody>
      </p:sp>
      <p:sp>
        <p:nvSpPr>
          <p:cNvPr id="15" name="Rectangle 15"/>
          <p:cNvSpPr>
            <a:spLocks noGrp="1" noChangeArrowheads="1"/>
          </p:cNvSpPr>
          <p:nvPr>
            <p:ph type="sldNum" sz="quarter" idx="12"/>
          </p:nvPr>
        </p:nvSpPr>
        <p:spPr>
          <a:xfrm>
            <a:off x="6553200" y="6254750"/>
            <a:ext cx="2133600" cy="476250"/>
          </a:xfrm>
        </p:spPr>
        <p:txBody>
          <a:bodyPr/>
          <a:lstStyle>
            <a:lvl1pPr>
              <a:defRPr smtClean="0"/>
            </a:lvl1pPr>
          </a:lstStyle>
          <a:p>
            <a:pPr>
              <a:defRPr/>
            </a:pPr>
            <a:fld id="{45007A5A-9C4D-4F2A-A8BB-A40594C81FA6}" type="slidenum">
              <a:rPr lang="en-US" altLang="zh-CN"/>
              <a:pPr>
                <a:defRPr/>
              </a:pPr>
              <a:t>‹#›</a:t>
            </a:fld>
            <a:endParaRPr lang="en-US" altLang="zh-CN"/>
          </a:p>
        </p:txBody>
      </p:sp>
    </p:spTree>
    <p:extLst>
      <p:ext uri="{BB962C8B-B14F-4D97-AF65-F5344CB8AC3E}">
        <p14:creationId xmlns:p14="http://schemas.microsoft.com/office/powerpoint/2010/main" val="2376410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6A23A2F0-7582-483C-BD85-E06C91BDEE9F}"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7973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D97FB73E-C80F-4F17-B2BC-DF97449E68C0}"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0982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CBBB773-6C22-4B0F-BBCC-1A722E4ADBF5}"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06770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3DBE36F-224E-49DE-B920-40E57A791468}" type="slidenum">
              <a:rPr lang="en-US" altLang="zh-CN"/>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890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1B2FD053-9321-4EC9-A797-D749FDB1EA6D}"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2497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15FEFACF-C78B-416C-81BA-2AFFA721CDFB}" type="slidenum">
              <a:rPr lang="en-US" altLang="zh-CN"/>
              <a:pPr>
                <a:defRPr/>
              </a:pPr>
              <a:t>‹#›</a:t>
            </a:fld>
            <a:endParaRPr lang="en-US" altLang="zh-CN"/>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9424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5FD9A8E7-26DE-494E-A735-349C82AD63C3}" type="slidenum">
              <a:rPr lang="en-US" altLang="zh-CN"/>
              <a:pPr>
                <a:defRPr/>
              </a:pPr>
              <a:t>‹#›</a:t>
            </a:fld>
            <a:endParaRPr lang="en-US" altLang="zh-CN"/>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2649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FDF72186-9E1A-4ADD-8C4E-0B389FBA7857}" type="slidenum">
              <a:rPr lang="en-US" altLang="zh-CN"/>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9167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9A86195E-D293-458C-A454-451B19798C68}"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7373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B259881E-319E-4125-8BC3-0AAB6BE470DF}" type="slidenum">
              <a:rPr lang="en-US" altLang="zh-CN"/>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9218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ltLang="zh-CN"/>
          </a:p>
        </p:txBody>
      </p:sp>
      <p:sp>
        <p:nvSpPr>
          <p:cNvPr id="4099" name="Rectangle 3"/>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1681A305-B014-4302-9069-F30C228ED754}" type="slidenum">
              <a:rPr lang="en-US" altLang="zh-CN"/>
              <a:pPr>
                <a:defRPr/>
              </a:pPr>
              <a:t>‹#›</a:t>
            </a:fld>
            <a:endParaRPr lang="en-US" altLang="zh-CN"/>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4102" name="Freeform 6"/>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103" name="Freeform 7"/>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4104" name="Freeform 8"/>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8"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 name="Freeform 10"/>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grpSp>
        <p:sp>
          <p:nvSpPr>
            <p:cNvPr id="4107" name="Freeform 11"/>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p>
          </p:txBody>
        </p:sp>
        <p:sp>
          <p:nvSpPr>
            <p:cNvPr id="1034" name="Freeform 12"/>
            <p:cNvSpPr>
              <a:spLocks/>
            </p:cNvSpPr>
            <p:nvPr/>
          </p:nvSpPr>
          <p:spPr bwMode="hidden">
            <a:xfrm>
              <a:off x="0" y="0"/>
              <a:ext cx="5758" cy="1776"/>
            </a:xfrm>
            <a:custGeom>
              <a:avLst/>
              <a:gdLst>
                <a:gd name="T0" fmla="*/ 0 w 5740"/>
                <a:gd name="T1" fmla="*/ 0 h 1906"/>
                <a:gd name="T2" fmla="*/ 0 w 5740"/>
                <a:gd name="T3" fmla="*/ 1776 h 1906"/>
                <a:gd name="T4" fmla="*/ 5758 w 5740"/>
                <a:gd name="T5" fmla="*/ 1776 h 1906"/>
                <a:gd name="T6" fmla="*/ 5758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109" name="Rectangle 13"/>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10" name="Rectangle 14"/>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smtClean="0">
                <a:latin typeface="Arial" charset="0"/>
              </a:defRPr>
            </a:lvl1pPr>
          </a:lstStyle>
          <a:p>
            <a:pPr>
              <a:defRPr/>
            </a:pPr>
            <a:endParaRPr lang="en-US" altLang="zh-CN"/>
          </a:p>
        </p:txBody>
      </p:sp>
      <p:sp>
        <p:nvSpPr>
          <p:cNvPr id="4111" name="Rectangle 15"/>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innovations.oise.utoronto.ca/science/index.php/Image:Taste_Bud_Picture.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zh-CN" altLang="en-US" sz="4400" dirty="0" smtClean="0"/>
              <a:t>其他感觉系统</a:t>
            </a:r>
            <a:r>
              <a:rPr lang="en-US" altLang="zh-CN" sz="4400" dirty="0" smtClean="0"/>
              <a:t/>
            </a:r>
            <a:br>
              <a:rPr lang="en-US" altLang="zh-CN" sz="4400" dirty="0" smtClean="0"/>
            </a:br>
            <a:r>
              <a:rPr lang="en-US" altLang="zh-CN" sz="4400" dirty="0" smtClean="0"/>
              <a:t>(</a:t>
            </a:r>
            <a:r>
              <a:rPr lang="zh-CN" altLang="en-US" sz="4400" dirty="0" smtClean="0"/>
              <a:t>补充</a:t>
            </a:r>
            <a:r>
              <a:rPr lang="en-US" altLang="zh-CN" sz="4400" dirty="0" smtClean="0"/>
              <a:t>)</a:t>
            </a:r>
            <a:endParaRPr lang="zh-CN" altLang="en-US" sz="4400"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54" y="836712"/>
            <a:ext cx="33528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Mechanorecep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556792"/>
            <a:ext cx="6032851" cy="412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373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eaLnBrk="1" hangingPunct="1">
              <a:defRPr/>
            </a:pPr>
            <a:r>
              <a:rPr lang="zh-CN" altLang="en-US" smtClean="0"/>
              <a:t>躯体感受器的作用机制</a:t>
            </a:r>
          </a:p>
        </p:txBody>
      </p:sp>
      <p:sp>
        <p:nvSpPr>
          <p:cNvPr id="23555" name="Rectangle 3"/>
          <p:cNvSpPr>
            <a:spLocks noGrp="1" noChangeArrowheads="1"/>
          </p:cNvSpPr>
          <p:nvPr>
            <p:ph type="body" idx="1"/>
          </p:nvPr>
        </p:nvSpPr>
        <p:spPr/>
        <p:txBody>
          <a:bodyPr/>
          <a:lstStyle/>
          <a:p>
            <a:pPr eaLnBrk="1" hangingPunct="1">
              <a:defRPr/>
            </a:pPr>
            <a:r>
              <a:rPr lang="zh-CN" altLang="en-US" dirty="0" smtClean="0"/>
              <a:t>刺激作用于躯体感受器上，使之发生变形或其他形式的改变</a:t>
            </a:r>
            <a:endParaRPr lang="en-US" altLang="zh-CN" dirty="0" smtClean="0"/>
          </a:p>
          <a:p>
            <a:pPr eaLnBrk="1" hangingPunct="1">
              <a:defRPr/>
            </a:pPr>
            <a:endParaRPr lang="zh-CN" altLang="en-US" dirty="0" smtClean="0"/>
          </a:p>
          <a:p>
            <a:pPr eaLnBrk="1" hangingPunct="1">
              <a:defRPr/>
            </a:pPr>
            <a:r>
              <a:rPr lang="zh-CN" altLang="en-US" dirty="0" smtClean="0"/>
              <a:t>改变离子通道的属性，进而改变感受器膜内外的电位差</a:t>
            </a:r>
            <a:endParaRPr lang="en-US" altLang="zh-CN" dirty="0" smtClean="0"/>
          </a:p>
          <a:p>
            <a:pPr lvl="1" eaLnBrk="1" hangingPunct="1">
              <a:defRPr/>
            </a:pPr>
            <a:r>
              <a:rPr lang="en-US" altLang="zh-CN" dirty="0" smtClean="0"/>
              <a:t>Na</a:t>
            </a:r>
            <a:r>
              <a:rPr lang="en-US" altLang="zh-CN" baseline="30000" dirty="0" smtClean="0"/>
              <a:t>+</a:t>
            </a:r>
            <a:r>
              <a:rPr lang="zh-CN" altLang="en-US" dirty="0" smtClean="0"/>
              <a:t>通道</a:t>
            </a:r>
            <a:endParaRPr lang="en-US" altLang="zh-CN" dirty="0"/>
          </a:p>
          <a:p>
            <a:pPr lvl="1" eaLnBrk="1" hangingPunct="1">
              <a:defRPr/>
            </a:pPr>
            <a:endParaRPr lang="zh-CN" altLang="en-US" dirty="0" smtClean="0"/>
          </a:p>
          <a:p>
            <a:pPr eaLnBrk="1" hangingPunct="1">
              <a:defRPr/>
            </a:pPr>
            <a:r>
              <a:rPr lang="zh-CN" altLang="en-US" dirty="0" smtClean="0"/>
              <a:t>触发动作电位</a:t>
            </a:r>
          </a:p>
        </p:txBody>
      </p:sp>
    </p:spTree>
    <p:extLst>
      <p:ext uri="{BB962C8B-B14F-4D97-AF65-F5344CB8AC3E}">
        <p14:creationId xmlns:p14="http://schemas.microsoft.com/office/powerpoint/2010/main" val="4288879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Rot="1" noChangeArrowheads="1"/>
          </p:cNvSpPr>
          <p:nvPr>
            <p:ph type="title"/>
          </p:nvPr>
        </p:nvSpPr>
        <p:spPr/>
        <p:txBody>
          <a:bodyPr/>
          <a:lstStyle/>
          <a:p>
            <a:pPr eaLnBrk="1" hangingPunct="1">
              <a:defRPr/>
            </a:pPr>
            <a:r>
              <a:rPr lang="zh-CN" altLang="en-US" smtClean="0"/>
              <a:t>躯体感受器的分类</a:t>
            </a:r>
          </a:p>
        </p:txBody>
      </p:sp>
      <p:sp>
        <p:nvSpPr>
          <p:cNvPr id="88069" name="Rectangle 5"/>
          <p:cNvSpPr>
            <a:spLocks noGrp="1" noChangeArrowheads="1"/>
          </p:cNvSpPr>
          <p:nvPr>
            <p:ph type="body" sz="half" idx="1"/>
          </p:nvPr>
        </p:nvSpPr>
        <p:spPr/>
        <p:txBody>
          <a:bodyPr/>
          <a:lstStyle/>
          <a:p>
            <a:pPr eaLnBrk="1" hangingPunct="1">
              <a:defRPr/>
            </a:pPr>
            <a:r>
              <a:rPr lang="zh-CN" altLang="en-US" dirty="0" smtClean="0"/>
              <a:t>按作用类型分：</a:t>
            </a:r>
          </a:p>
          <a:p>
            <a:pPr lvl="1" eaLnBrk="1" hangingPunct="1">
              <a:defRPr/>
            </a:pPr>
            <a:r>
              <a:rPr lang="zh-CN" altLang="en-US" dirty="0" smtClean="0"/>
              <a:t>机械性刺激感受器 </a:t>
            </a:r>
            <a:r>
              <a:rPr lang="en-US" altLang="zh-CN" dirty="0" smtClean="0"/>
              <a:t>(Mechanoreceptors)</a:t>
            </a:r>
          </a:p>
          <a:p>
            <a:pPr lvl="2" eaLnBrk="1" hangingPunct="1">
              <a:defRPr/>
            </a:pPr>
            <a:endParaRPr lang="en-US" altLang="zh-CN" dirty="0" smtClean="0"/>
          </a:p>
          <a:p>
            <a:pPr lvl="1" eaLnBrk="1" hangingPunct="1">
              <a:defRPr/>
            </a:pPr>
            <a:r>
              <a:rPr lang="zh-CN" altLang="en-US" dirty="0" smtClean="0"/>
              <a:t>温度感受器 </a:t>
            </a:r>
            <a:r>
              <a:rPr lang="en-US" altLang="zh-CN" dirty="0" smtClean="0"/>
              <a:t>(</a:t>
            </a:r>
            <a:r>
              <a:rPr lang="en-US" altLang="zh-CN" dirty="0" err="1" smtClean="0"/>
              <a:t>Thermoreceptors</a:t>
            </a:r>
            <a:r>
              <a:rPr lang="en-US" altLang="zh-CN" dirty="0" smtClean="0"/>
              <a:t>)</a:t>
            </a:r>
          </a:p>
          <a:p>
            <a:pPr lvl="1" eaLnBrk="1" hangingPunct="1">
              <a:defRPr/>
            </a:pPr>
            <a:endParaRPr lang="en-US" altLang="zh-CN" dirty="0" smtClean="0"/>
          </a:p>
          <a:p>
            <a:pPr lvl="1" eaLnBrk="1" hangingPunct="1">
              <a:defRPr/>
            </a:pPr>
            <a:r>
              <a:rPr lang="zh-CN" altLang="en-US" dirty="0" smtClean="0"/>
              <a:t>伤害性感受器 </a:t>
            </a:r>
            <a:r>
              <a:rPr lang="en-US" altLang="zh-CN" dirty="0" smtClean="0"/>
              <a:t>(Nociceptors) </a:t>
            </a:r>
          </a:p>
          <a:p>
            <a:pPr eaLnBrk="1" hangingPunct="1">
              <a:defRPr/>
            </a:pPr>
            <a:endParaRPr lang="en-US" altLang="zh-CN" dirty="0" smtClean="0"/>
          </a:p>
        </p:txBody>
      </p:sp>
      <p:sp>
        <p:nvSpPr>
          <p:cNvPr id="88070" name="Rectangle 6"/>
          <p:cNvSpPr>
            <a:spLocks noGrp="1" noChangeArrowheads="1"/>
          </p:cNvSpPr>
          <p:nvPr>
            <p:ph type="body" sz="half" idx="2"/>
          </p:nvPr>
        </p:nvSpPr>
        <p:spPr/>
        <p:txBody>
          <a:bodyPr/>
          <a:lstStyle/>
          <a:p>
            <a:pPr eaLnBrk="1" hangingPunct="1">
              <a:defRPr/>
            </a:pPr>
            <a:r>
              <a:rPr lang="zh-CN" altLang="en-US" dirty="0" smtClean="0"/>
              <a:t>按形态特点分：</a:t>
            </a:r>
          </a:p>
          <a:p>
            <a:pPr lvl="1" eaLnBrk="1" hangingPunct="1">
              <a:defRPr/>
            </a:pPr>
            <a:r>
              <a:rPr lang="zh-CN" altLang="en-US" dirty="0" smtClean="0"/>
              <a:t>自由神经末梢 </a:t>
            </a:r>
            <a:r>
              <a:rPr lang="en-US" altLang="zh-CN" dirty="0" smtClean="0"/>
              <a:t>(Free nerve endings)</a:t>
            </a:r>
          </a:p>
          <a:p>
            <a:pPr lvl="2" eaLnBrk="1" hangingPunct="1">
              <a:defRPr/>
            </a:pPr>
            <a:r>
              <a:rPr lang="zh-CN" altLang="en-US" dirty="0" smtClean="0"/>
              <a:t>伤害感受器 </a:t>
            </a:r>
            <a:r>
              <a:rPr lang="en-US" altLang="zh-CN" dirty="0" smtClean="0"/>
              <a:t>(Nociceptors)</a:t>
            </a:r>
          </a:p>
          <a:p>
            <a:pPr lvl="2" eaLnBrk="1" hangingPunct="1">
              <a:defRPr/>
            </a:pPr>
            <a:r>
              <a:rPr lang="zh-CN" altLang="en-US" dirty="0" smtClean="0"/>
              <a:t>温度感受器 </a:t>
            </a:r>
            <a:r>
              <a:rPr lang="en-US" altLang="zh-CN" dirty="0" smtClean="0"/>
              <a:t>(</a:t>
            </a:r>
            <a:r>
              <a:rPr lang="en-US" altLang="zh-CN" dirty="0" err="1" smtClean="0"/>
              <a:t>Thermoreceptors</a:t>
            </a:r>
            <a:r>
              <a:rPr lang="en-US" altLang="zh-CN" dirty="0" smtClean="0"/>
              <a:t>)</a:t>
            </a:r>
          </a:p>
          <a:p>
            <a:pPr lvl="1" eaLnBrk="1" hangingPunct="1">
              <a:defRPr/>
            </a:pPr>
            <a:endParaRPr lang="en-US" altLang="zh-CN" dirty="0" smtClean="0"/>
          </a:p>
          <a:p>
            <a:pPr lvl="1" eaLnBrk="1" hangingPunct="1">
              <a:defRPr/>
            </a:pPr>
            <a:r>
              <a:rPr lang="zh-CN" altLang="en-US" dirty="0" smtClean="0"/>
              <a:t>有髓鞘包裹的 </a:t>
            </a:r>
            <a:r>
              <a:rPr lang="en-US" altLang="zh-CN" dirty="0" smtClean="0"/>
              <a:t>(Encapsulated)</a:t>
            </a:r>
          </a:p>
          <a:p>
            <a:pPr lvl="2" eaLnBrk="1" hangingPunct="1">
              <a:defRPr/>
            </a:pPr>
            <a:r>
              <a:rPr lang="zh-CN" altLang="en-US" dirty="0" smtClean="0"/>
              <a:t>大部分的皮肤感受器</a:t>
            </a:r>
            <a:endParaRPr lang="en-US" altLang="zh-CN" dirty="0" smtClean="0"/>
          </a:p>
          <a:p>
            <a:pPr lvl="2" eaLnBrk="1" hangingPunct="1">
              <a:defRPr/>
            </a:pPr>
            <a:r>
              <a:rPr lang="zh-CN" altLang="en-US" dirty="0"/>
              <a:t>迈斯</a:t>
            </a:r>
            <a:r>
              <a:rPr lang="zh-CN" altLang="en-US" dirty="0" smtClean="0"/>
              <a:t>纳小体</a:t>
            </a:r>
            <a:r>
              <a:rPr lang="en-US" altLang="zh-CN" dirty="0" smtClean="0"/>
              <a:t>….</a:t>
            </a:r>
            <a:endParaRPr lang="zh-CN" altLang="en-US" dirty="0" smtClean="0"/>
          </a:p>
          <a:p>
            <a:pPr eaLnBrk="1" hangingPunct="1">
              <a:defRPr/>
            </a:pPr>
            <a:endParaRPr lang="en-US" altLang="zh-CN"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title"/>
          </p:nvPr>
        </p:nvSpPr>
        <p:spPr>
          <a:xfrm>
            <a:off x="0" y="0"/>
            <a:ext cx="8229600" cy="1143000"/>
          </a:xfrm>
        </p:spPr>
        <p:txBody>
          <a:bodyPr/>
          <a:lstStyle/>
          <a:p>
            <a:pPr algn="l" eaLnBrk="1" hangingPunct="1">
              <a:defRPr/>
            </a:pPr>
            <a:r>
              <a:rPr lang="zh-CN" altLang="en-US" sz="4000" dirty="0" smtClean="0"/>
              <a:t>触觉</a:t>
            </a:r>
          </a:p>
        </p:txBody>
      </p:sp>
      <p:sp>
        <p:nvSpPr>
          <p:cNvPr id="111619" name="Rectangle 3"/>
          <p:cNvSpPr>
            <a:spLocks noGrp="1" noChangeArrowheads="1"/>
          </p:cNvSpPr>
          <p:nvPr>
            <p:ph type="body" idx="1"/>
          </p:nvPr>
        </p:nvSpPr>
        <p:spPr>
          <a:xfrm>
            <a:off x="611560" y="1052736"/>
            <a:ext cx="8229600" cy="2260848"/>
          </a:xfrm>
        </p:spPr>
        <p:txBody>
          <a:bodyPr/>
          <a:lstStyle/>
          <a:p>
            <a:pPr eaLnBrk="1" hangingPunct="1">
              <a:lnSpc>
                <a:spcPct val="80000"/>
              </a:lnSpc>
              <a:defRPr/>
            </a:pPr>
            <a:r>
              <a:rPr lang="zh-CN" altLang="en-US" sz="2400" dirty="0" smtClean="0"/>
              <a:t>对机械性刺激敏</a:t>
            </a:r>
            <a:r>
              <a:rPr lang="zh-CN" altLang="en-US" sz="2400" dirty="0" smtClean="0"/>
              <a:t>感</a:t>
            </a:r>
            <a:endParaRPr lang="zh-CN" altLang="en-US" sz="2400" dirty="0" smtClean="0"/>
          </a:p>
          <a:p>
            <a:pPr eaLnBrk="1" hangingPunct="1">
              <a:lnSpc>
                <a:spcPct val="80000"/>
              </a:lnSpc>
              <a:defRPr/>
            </a:pPr>
            <a:r>
              <a:rPr lang="zh-CN" altLang="en-US" sz="2400" dirty="0" smtClean="0"/>
              <a:t>大部分可精确定位</a:t>
            </a:r>
            <a:r>
              <a:rPr lang="zh-CN" altLang="en-US" sz="2000" dirty="0" smtClean="0"/>
              <a:t/>
            </a:r>
            <a:br>
              <a:rPr lang="zh-CN" altLang="en-US" sz="2000" dirty="0" smtClean="0"/>
            </a:br>
            <a:endParaRPr lang="zh-CN" altLang="en-US" sz="2000" dirty="0" smtClean="0"/>
          </a:p>
          <a:p>
            <a:pPr eaLnBrk="1" hangingPunct="1">
              <a:lnSpc>
                <a:spcPct val="80000"/>
              </a:lnSpc>
              <a:defRPr/>
            </a:pPr>
            <a:r>
              <a:rPr lang="zh-CN" altLang="en-US" sz="2400" dirty="0" smtClean="0"/>
              <a:t>触觉适应</a:t>
            </a:r>
          </a:p>
          <a:p>
            <a:pPr lvl="1" eaLnBrk="1" hangingPunct="1">
              <a:lnSpc>
                <a:spcPct val="80000"/>
              </a:lnSpc>
              <a:defRPr/>
            </a:pPr>
            <a:r>
              <a:rPr lang="zh-CN" altLang="en-US" sz="2000" dirty="0" smtClean="0"/>
              <a:t>只对</a:t>
            </a:r>
            <a:r>
              <a:rPr lang="zh-CN" altLang="en-US" sz="2000" dirty="0" smtClean="0">
                <a:latin typeface="Arial"/>
              </a:rPr>
              <a:t>“</a:t>
            </a:r>
            <a:r>
              <a:rPr lang="zh-CN" altLang="en-US" sz="2000" dirty="0" smtClean="0"/>
              <a:t>变化</a:t>
            </a:r>
            <a:r>
              <a:rPr lang="zh-CN" altLang="en-US" sz="2000" dirty="0" smtClean="0">
                <a:latin typeface="Arial"/>
              </a:rPr>
              <a:t>”</a:t>
            </a:r>
            <a:r>
              <a:rPr lang="zh-CN" altLang="en-US" sz="2000" dirty="0" smtClean="0"/>
              <a:t>反应，而非</a:t>
            </a:r>
            <a:r>
              <a:rPr lang="zh-CN" altLang="en-US" sz="2000" dirty="0">
                <a:latin typeface="Arial"/>
              </a:rPr>
              <a:t>“</a:t>
            </a:r>
            <a:r>
              <a:rPr lang="zh-CN" altLang="en-US" sz="2000" dirty="0"/>
              <a:t>疲劳</a:t>
            </a:r>
            <a:r>
              <a:rPr lang="zh-CN" altLang="en-US" sz="2000" dirty="0" smtClean="0">
                <a:latin typeface="Arial"/>
              </a:rPr>
              <a:t>”</a:t>
            </a:r>
            <a:endParaRPr lang="en-US" altLang="zh-CN" sz="2000" dirty="0" smtClean="0">
              <a:latin typeface="Arial"/>
            </a:endParaRPr>
          </a:p>
          <a:p>
            <a:pPr lvl="1" eaLnBrk="1" hangingPunct="1">
              <a:lnSpc>
                <a:spcPct val="80000"/>
              </a:lnSpc>
              <a:defRPr/>
            </a:pPr>
            <a:endParaRPr lang="en-US" altLang="zh-CN" sz="2000" dirty="0">
              <a:latin typeface="Arial"/>
            </a:endParaRPr>
          </a:p>
          <a:p>
            <a:pPr eaLnBrk="1" hangingPunct="1">
              <a:lnSpc>
                <a:spcPct val="80000"/>
              </a:lnSpc>
              <a:defRPr/>
            </a:pPr>
            <a:r>
              <a:rPr lang="zh-CN" altLang="en-US" sz="2400" b="1" dirty="0"/>
              <a:t>边缘触觉系统</a:t>
            </a:r>
          </a:p>
          <a:p>
            <a:pPr lvl="1" eaLnBrk="1" hangingPunct="1">
              <a:lnSpc>
                <a:spcPct val="80000"/>
              </a:lnSpc>
              <a:defRPr/>
            </a:pPr>
            <a:endParaRPr lang="zh-CN" altLang="en-US" sz="2000" dirty="0" smtClean="0"/>
          </a:p>
        </p:txBody>
      </p:sp>
      <p:pic>
        <p:nvPicPr>
          <p:cNvPr id="1026" name="Picture 2" descr="http://photocdn.sohu.com/20141204/Img4066403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4007286"/>
            <a:ext cx="3482752" cy="2708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4023346"/>
            <a:ext cx="3829414" cy="271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defRPr/>
            </a:pPr>
            <a:r>
              <a:rPr lang="zh-CN" altLang="en-US" sz="4000" dirty="0" smtClean="0"/>
              <a:t>温度感受器 </a:t>
            </a:r>
            <a:r>
              <a:rPr lang="en-US" altLang="zh-CN" sz="3200" dirty="0" smtClean="0"/>
              <a:t>(</a:t>
            </a:r>
            <a:r>
              <a:rPr lang="en-US" altLang="zh-CN" sz="3200" dirty="0" err="1" smtClean="0"/>
              <a:t>Thermoreceptors</a:t>
            </a:r>
            <a:r>
              <a:rPr lang="en-US" altLang="zh-CN" sz="3200" dirty="0" smtClean="0"/>
              <a:t>)</a:t>
            </a:r>
            <a:r>
              <a:rPr lang="zh-CN" altLang="en-US" sz="4000" dirty="0" smtClean="0"/>
              <a:t>和温度觉</a:t>
            </a:r>
          </a:p>
        </p:txBody>
      </p:sp>
      <p:sp>
        <p:nvSpPr>
          <p:cNvPr id="51203" name="Rectangle 3"/>
          <p:cNvSpPr>
            <a:spLocks noGrp="1" noChangeArrowheads="1"/>
          </p:cNvSpPr>
          <p:nvPr>
            <p:ph type="body" idx="1"/>
          </p:nvPr>
        </p:nvSpPr>
        <p:spPr>
          <a:xfrm>
            <a:off x="323528" y="1412776"/>
            <a:ext cx="6059488" cy="5256584"/>
          </a:xfrm>
        </p:spPr>
        <p:txBody>
          <a:bodyPr/>
          <a:lstStyle/>
          <a:p>
            <a:pPr eaLnBrk="1" hangingPunct="1">
              <a:lnSpc>
                <a:spcPct val="90000"/>
              </a:lnSpc>
              <a:defRPr/>
            </a:pPr>
            <a:r>
              <a:rPr lang="zh-CN" altLang="en-US" sz="2800" dirty="0" smtClean="0"/>
              <a:t>温度感受器分类：</a:t>
            </a:r>
            <a:r>
              <a:rPr lang="en-US" altLang="zh-CN" sz="2800" dirty="0" smtClean="0"/>
              <a:t>(</a:t>
            </a:r>
            <a:r>
              <a:rPr lang="zh-CN" altLang="en-US" sz="2800" dirty="0" smtClean="0"/>
              <a:t>自由神经末梢</a:t>
            </a:r>
            <a:r>
              <a:rPr lang="en-US" altLang="zh-CN" sz="2800" dirty="0" smtClean="0"/>
              <a:t>)</a:t>
            </a:r>
            <a:endParaRPr lang="zh-CN" altLang="en-US" sz="2800" dirty="0" smtClean="0"/>
          </a:p>
          <a:p>
            <a:pPr lvl="1" eaLnBrk="1" hangingPunct="1">
              <a:lnSpc>
                <a:spcPct val="90000"/>
              </a:lnSpc>
              <a:defRPr/>
            </a:pPr>
            <a:r>
              <a:rPr lang="zh-CN" altLang="en-US" sz="2400" dirty="0" smtClean="0"/>
              <a:t>暖感受器：</a:t>
            </a:r>
            <a:r>
              <a:rPr lang="en-US" altLang="zh-CN" sz="2400" dirty="0" smtClean="0"/>
              <a:t>30℃——45 ℃</a:t>
            </a:r>
          </a:p>
          <a:p>
            <a:pPr lvl="2" eaLnBrk="1" hangingPunct="1">
              <a:lnSpc>
                <a:spcPct val="90000"/>
              </a:lnSpc>
              <a:defRPr/>
            </a:pPr>
            <a:r>
              <a:rPr lang="zh-CN" altLang="en-US" sz="2000" dirty="0"/>
              <a:t>辣椒辣素</a:t>
            </a:r>
            <a:endParaRPr lang="en-US" altLang="zh-CN" sz="2000" dirty="0"/>
          </a:p>
          <a:p>
            <a:pPr lvl="1" eaLnBrk="1" hangingPunct="1">
              <a:lnSpc>
                <a:spcPct val="90000"/>
              </a:lnSpc>
              <a:defRPr/>
            </a:pPr>
            <a:r>
              <a:rPr lang="zh-CN" altLang="en-US" sz="2400" dirty="0" smtClean="0"/>
              <a:t>冷感受器：</a:t>
            </a:r>
            <a:r>
              <a:rPr lang="en-US" altLang="zh-CN" sz="2400" dirty="0" smtClean="0"/>
              <a:t>-35 </a:t>
            </a:r>
            <a:r>
              <a:rPr lang="en-US" altLang="zh-CN" sz="2400" dirty="0"/>
              <a:t>℃ </a:t>
            </a:r>
            <a:r>
              <a:rPr lang="en-US" altLang="zh-CN" sz="2400" dirty="0" smtClean="0"/>
              <a:t>—— -10 </a:t>
            </a:r>
            <a:r>
              <a:rPr lang="en-US" altLang="zh-CN" sz="2400" dirty="0"/>
              <a:t>℃ </a:t>
            </a:r>
          </a:p>
          <a:p>
            <a:pPr lvl="2" eaLnBrk="1" hangingPunct="1">
              <a:lnSpc>
                <a:spcPct val="90000"/>
              </a:lnSpc>
              <a:defRPr/>
            </a:pPr>
            <a:r>
              <a:rPr lang="zh-CN" altLang="en-US" sz="2000" dirty="0" smtClean="0"/>
              <a:t>薄荷醇</a:t>
            </a:r>
            <a:endParaRPr lang="en-US" altLang="zh-CN" sz="2000" dirty="0" smtClean="0"/>
          </a:p>
          <a:p>
            <a:pPr lvl="1" eaLnBrk="1" hangingPunct="1">
              <a:lnSpc>
                <a:spcPct val="90000"/>
              </a:lnSpc>
              <a:defRPr/>
            </a:pPr>
            <a:endParaRPr lang="en-US" altLang="zh-CN" sz="2400" dirty="0" smtClean="0"/>
          </a:p>
          <a:p>
            <a:pPr eaLnBrk="1" hangingPunct="1">
              <a:lnSpc>
                <a:spcPct val="90000"/>
              </a:lnSpc>
              <a:defRPr/>
            </a:pPr>
            <a:r>
              <a:rPr lang="zh-CN" altLang="en-US" sz="2800" dirty="0" smtClean="0"/>
              <a:t>温度觉：</a:t>
            </a:r>
          </a:p>
          <a:p>
            <a:pPr lvl="1" eaLnBrk="1" hangingPunct="1">
              <a:lnSpc>
                <a:spcPct val="90000"/>
              </a:lnSpc>
              <a:defRPr/>
            </a:pPr>
            <a:r>
              <a:rPr lang="zh-CN" altLang="en-US" sz="2400" dirty="0" smtClean="0"/>
              <a:t>相对</a:t>
            </a:r>
            <a:r>
              <a:rPr lang="zh-CN" altLang="en-US" sz="2400" dirty="0"/>
              <a:t>冷热</a:t>
            </a:r>
            <a:endParaRPr lang="en-US" altLang="zh-CN" sz="2400" dirty="0" smtClean="0"/>
          </a:p>
          <a:p>
            <a:pPr lvl="1" eaLnBrk="1" hangingPunct="1">
              <a:lnSpc>
                <a:spcPct val="90000"/>
              </a:lnSpc>
              <a:defRPr/>
            </a:pPr>
            <a:r>
              <a:rPr lang="zh-CN" altLang="en-US" sz="2400" dirty="0" smtClean="0"/>
              <a:t>灵敏度：可探查到 </a:t>
            </a:r>
            <a:r>
              <a:rPr lang="en-US" altLang="zh-CN" sz="2400" dirty="0"/>
              <a:t>0.01 ℃</a:t>
            </a:r>
            <a:r>
              <a:rPr lang="zh-CN" altLang="en-US" sz="2400" dirty="0" smtClean="0"/>
              <a:t>的温度变化</a:t>
            </a:r>
          </a:p>
          <a:p>
            <a:pPr lvl="1" eaLnBrk="1" hangingPunct="1">
              <a:lnSpc>
                <a:spcPct val="90000"/>
              </a:lnSpc>
              <a:defRPr/>
            </a:pPr>
            <a:endParaRPr lang="zh-CN" altLang="en-US" sz="2400" dirty="0" smtClean="0"/>
          </a:p>
          <a:p>
            <a:pPr lvl="1" eaLnBrk="1" hangingPunct="1">
              <a:lnSpc>
                <a:spcPct val="90000"/>
              </a:lnSpc>
              <a:defRPr/>
            </a:pPr>
            <a:r>
              <a:rPr lang="zh-CN" altLang="en-US" sz="2400" dirty="0" smtClean="0"/>
              <a:t>温度的增加会降低暖感受器的敏感性，而提高冷感受器的敏感性</a:t>
            </a:r>
          </a:p>
          <a:p>
            <a:pPr lvl="1" eaLnBrk="1" hangingPunct="1">
              <a:lnSpc>
                <a:spcPct val="90000"/>
              </a:lnSpc>
              <a:defRPr/>
            </a:pPr>
            <a:r>
              <a:rPr lang="zh-CN" altLang="en-US" sz="2400" dirty="0" smtClean="0"/>
              <a:t>适应性</a:t>
            </a:r>
            <a:r>
              <a:rPr lang="en-US" altLang="zh-CN" sz="2400" dirty="0" smtClean="0"/>
              <a:t>——</a:t>
            </a:r>
            <a:r>
              <a:rPr lang="zh-CN" altLang="en-US" sz="2400" dirty="0" smtClean="0"/>
              <a:t>对温度变化反应</a:t>
            </a:r>
            <a:endParaRPr lang="en-US" altLang="zh-CN" sz="2400" dirty="0" smtClean="0"/>
          </a:p>
        </p:txBody>
      </p:sp>
      <p:sp>
        <p:nvSpPr>
          <p:cNvPr id="2" name="AutoShape 2" descr="http://img5.imgtn.bdimg.com/it/u=4271609965,806834750&amp;fm=11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421" y="3068960"/>
            <a:ext cx="2189686" cy="145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331" y="4522115"/>
            <a:ext cx="1606474" cy="1931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890" t="3418" r="44286" b="13349"/>
          <a:stretch/>
        </p:blipFill>
        <p:spPr bwMode="auto">
          <a:xfrm>
            <a:off x="7308304" y="1196752"/>
            <a:ext cx="160004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p:txBody>
          <a:bodyPr/>
          <a:lstStyle/>
          <a:p>
            <a:pPr eaLnBrk="1" hangingPunct="1">
              <a:defRPr/>
            </a:pPr>
            <a:r>
              <a:rPr lang="zh-CN" altLang="en-US" smtClean="0"/>
              <a:t>伤害感受器 </a:t>
            </a:r>
            <a:r>
              <a:rPr lang="en-US" altLang="zh-CN" smtClean="0"/>
              <a:t>(Nociceptors)</a:t>
            </a:r>
          </a:p>
        </p:txBody>
      </p:sp>
      <p:sp>
        <p:nvSpPr>
          <p:cNvPr id="50179" name="Rectangle 3"/>
          <p:cNvSpPr>
            <a:spLocks noGrp="1" noChangeArrowheads="1"/>
          </p:cNvSpPr>
          <p:nvPr>
            <p:ph type="body" idx="1"/>
          </p:nvPr>
        </p:nvSpPr>
        <p:spPr>
          <a:xfrm>
            <a:off x="457200" y="1600200"/>
            <a:ext cx="5770563" cy="4525963"/>
          </a:xfrm>
        </p:spPr>
        <p:txBody>
          <a:bodyPr/>
          <a:lstStyle/>
          <a:p>
            <a:pPr eaLnBrk="1" hangingPunct="1">
              <a:lnSpc>
                <a:spcPct val="80000"/>
              </a:lnSpc>
              <a:defRPr/>
            </a:pPr>
            <a:r>
              <a:rPr lang="zh-CN" altLang="en-US" sz="2800" dirty="0" smtClean="0"/>
              <a:t>自由神经末梢 </a:t>
            </a:r>
            <a:r>
              <a:rPr lang="en-US" altLang="zh-CN" sz="2800" dirty="0" smtClean="0"/>
              <a:t>(Free, unmyelinated nerve endings)</a:t>
            </a:r>
          </a:p>
          <a:p>
            <a:pPr lvl="1" eaLnBrk="1" hangingPunct="1">
              <a:lnSpc>
                <a:spcPct val="80000"/>
              </a:lnSpc>
              <a:defRPr/>
            </a:pPr>
            <a:r>
              <a:rPr lang="zh-CN" altLang="en-US" sz="2400" dirty="0" smtClean="0"/>
              <a:t>当身体组织受到伤害时发放信号</a:t>
            </a:r>
            <a:endParaRPr lang="en-US" altLang="zh-CN" sz="2400" dirty="0" smtClean="0"/>
          </a:p>
          <a:p>
            <a:pPr lvl="1" eaLnBrk="1" hangingPunct="1">
              <a:lnSpc>
                <a:spcPct val="80000"/>
              </a:lnSpc>
              <a:defRPr/>
            </a:pPr>
            <a:endParaRPr lang="en-US" altLang="zh-CN" sz="2400" dirty="0"/>
          </a:p>
          <a:p>
            <a:pPr lvl="1" eaLnBrk="1" hangingPunct="1">
              <a:lnSpc>
                <a:spcPct val="80000"/>
              </a:lnSpc>
              <a:defRPr/>
            </a:pPr>
            <a:r>
              <a:rPr lang="zh-CN" altLang="en-US" sz="2400" dirty="0" smtClean="0"/>
              <a:t>存在于除脑之外的大部分组织中</a:t>
            </a:r>
          </a:p>
          <a:p>
            <a:pPr eaLnBrk="1" hangingPunct="1">
              <a:lnSpc>
                <a:spcPct val="80000"/>
              </a:lnSpc>
              <a:defRPr/>
            </a:pPr>
            <a:endParaRPr lang="zh-CN" altLang="en-US" sz="2800" dirty="0" smtClean="0"/>
          </a:p>
          <a:p>
            <a:pPr eaLnBrk="1" hangingPunct="1">
              <a:lnSpc>
                <a:spcPct val="80000"/>
              </a:lnSpc>
              <a:defRPr/>
            </a:pPr>
            <a:r>
              <a:rPr lang="zh-CN" altLang="en-US" sz="2800" dirty="0" smtClean="0"/>
              <a:t>伤害探查的类型：</a:t>
            </a:r>
          </a:p>
          <a:p>
            <a:pPr lvl="1" eaLnBrk="1" hangingPunct="1">
              <a:lnSpc>
                <a:spcPct val="80000"/>
              </a:lnSpc>
              <a:defRPr/>
            </a:pPr>
            <a:r>
              <a:rPr lang="zh-CN" altLang="en-US" sz="2400" dirty="0" smtClean="0"/>
              <a:t>机械压力过强，尖锐物体</a:t>
            </a:r>
          </a:p>
          <a:p>
            <a:pPr lvl="1" eaLnBrk="1" hangingPunct="1">
              <a:lnSpc>
                <a:spcPct val="80000"/>
              </a:lnSpc>
              <a:defRPr/>
            </a:pPr>
            <a:r>
              <a:rPr lang="zh-CN" altLang="en-US" sz="2400" dirty="0" smtClean="0"/>
              <a:t>由冷、热造成的（区别于体温） </a:t>
            </a:r>
          </a:p>
          <a:p>
            <a:pPr lvl="1" eaLnBrk="1" hangingPunct="1">
              <a:lnSpc>
                <a:spcPct val="80000"/>
              </a:lnSpc>
              <a:defRPr/>
            </a:pPr>
            <a:r>
              <a:rPr lang="zh-CN" altLang="en-US" sz="2400" dirty="0" smtClean="0"/>
              <a:t>化学的伤害</a:t>
            </a:r>
          </a:p>
          <a:p>
            <a:pPr lvl="2" eaLnBrk="1" hangingPunct="1">
              <a:lnSpc>
                <a:spcPct val="80000"/>
              </a:lnSpc>
              <a:defRPr/>
            </a:pPr>
            <a:r>
              <a:rPr lang="zh-CN" altLang="en-US" sz="2000" dirty="0" smtClean="0"/>
              <a:t>酸、碱</a:t>
            </a:r>
            <a:endParaRPr lang="en-US" altLang="zh-CN" sz="2000" dirty="0" smtClean="0"/>
          </a:p>
        </p:txBody>
      </p:sp>
      <p:pic>
        <p:nvPicPr>
          <p:cNvPr id="22532" name="Picture 4" descr="d7ff9f8fcfef94f5503d92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5157788"/>
            <a:ext cx="25558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2006110923533586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3284538"/>
            <a:ext cx="25558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descr="0dac2b15f38bbd00f2de32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6063" y="1341438"/>
            <a:ext cx="2547937"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323528" y="116632"/>
            <a:ext cx="8229600" cy="1143000"/>
          </a:xfrm>
        </p:spPr>
        <p:txBody>
          <a:bodyPr/>
          <a:lstStyle/>
          <a:p>
            <a:pPr algn="l" eaLnBrk="1" hangingPunct="1">
              <a:defRPr/>
            </a:pPr>
            <a:r>
              <a:rPr lang="zh-CN" altLang="en-US" dirty="0" smtClean="0"/>
              <a:t>痛觉 </a:t>
            </a:r>
            <a:r>
              <a:rPr lang="en-US" altLang="zh-CN" dirty="0" smtClean="0"/>
              <a:t>(Pain)</a:t>
            </a:r>
          </a:p>
        </p:txBody>
      </p:sp>
      <p:sp>
        <p:nvSpPr>
          <p:cNvPr id="28675" name="Rectangle 3"/>
          <p:cNvSpPr>
            <a:spLocks noGrp="1" noChangeArrowheads="1"/>
          </p:cNvSpPr>
          <p:nvPr>
            <p:ph type="body" idx="1"/>
          </p:nvPr>
        </p:nvSpPr>
        <p:spPr>
          <a:xfrm>
            <a:off x="251520" y="1623880"/>
            <a:ext cx="2232248" cy="4588686"/>
          </a:xfrm>
        </p:spPr>
        <p:txBody>
          <a:bodyPr/>
          <a:lstStyle/>
          <a:p>
            <a:pPr marL="0" indent="0" eaLnBrk="1" hangingPunct="1">
              <a:lnSpc>
                <a:spcPct val="80000"/>
              </a:lnSpc>
              <a:buNone/>
              <a:defRPr/>
            </a:pPr>
            <a:endParaRPr lang="en-US" altLang="zh-CN" sz="2000" dirty="0" smtClean="0"/>
          </a:p>
          <a:p>
            <a:pPr marL="0" indent="0" eaLnBrk="1" hangingPunct="1">
              <a:lnSpc>
                <a:spcPct val="80000"/>
              </a:lnSpc>
              <a:buNone/>
              <a:defRPr/>
            </a:pPr>
            <a:endParaRPr lang="zh-CN" altLang="en-US" sz="2000" dirty="0" smtClean="0"/>
          </a:p>
          <a:p>
            <a:pPr eaLnBrk="1" hangingPunct="1">
              <a:lnSpc>
                <a:spcPct val="80000"/>
              </a:lnSpc>
              <a:defRPr/>
            </a:pPr>
            <a:r>
              <a:rPr lang="zh-CN" altLang="en-US" sz="2200" dirty="0" smtClean="0"/>
              <a:t>无髓鞘</a:t>
            </a:r>
            <a:r>
              <a:rPr lang="en-US" altLang="zh-CN" sz="2200" dirty="0" smtClean="0"/>
              <a:t>/</a:t>
            </a:r>
            <a:r>
              <a:rPr lang="zh-CN" altLang="en-US" sz="2200" dirty="0" smtClean="0"/>
              <a:t>传递慢：</a:t>
            </a:r>
            <a:r>
              <a:rPr lang="en-US" altLang="zh-CN" sz="2200" dirty="0" smtClean="0"/>
              <a:t>2-20m/s</a:t>
            </a:r>
            <a:endParaRPr lang="en-US" altLang="zh-CN" sz="2200" dirty="0"/>
          </a:p>
          <a:p>
            <a:pPr eaLnBrk="1" hangingPunct="1">
              <a:lnSpc>
                <a:spcPct val="80000"/>
              </a:lnSpc>
              <a:defRPr/>
            </a:pPr>
            <a:endParaRPr lang="en-US" altLang="zh-CN" sz="2200" dirty="0" smtClean="0"/>
          </a:p>
          <a:p>
            <a:pPr eaLnBrk="1" hangingPunct="1">
              <a:lnSpc>
                <a:spcPct val="80000"/>
              </a:lnSpc>
              <a:defRPr/>
            </a:pPr>
            <a:r>
              <a:rPr lang="zh-CN" altLang="en-US" sz="2200" dirty="0" smtClean="0"/>
              <a:t>粗（锐痛）</a:t>
            </a:r>
            <a:endParaRPr lang="en-US" altLang="zh-CN" sz="2200" dirty="0" smtClean="0"/>
          </a:p>
          <a:p>
            <a:pPr eaLnBrk="1" hangingPunct="1">
              <a:lnSpc>
                <a:spcPct val="80000"/>
              </a:lnSpc>
              <a:defRPr/>
            </a:pPr>
            <a:endParaRPr lang="en-US" altLang="zh-CN" sz="2200" dirty="0" smtClean="0"/>
          </a:p>
          <a:p>
            <a:pPr eaLnBrk="1" hangingPunct="1">
              <a:lnSpc>
                <a:spcPct val="80000"/>
              </a:lnSpc>
              <a:defRPr/>
            </a:pPr>
            <a:r>
              <a:rPr lang="zh-CN" altLang="en-US" sz="2200" dirty="0" smtClean="0"/>
              <a:t>细（钝痛）</a:t>
            </a:r>
            <a:endParaRPr lang="en-US" altLang="zh-CN" sz="2200" dirty="0" smtClean="0"/>
          </a:p>
          <a:p>
            <a:pPr eaLnBrk="1" hangingPunct="1">
              <a:lnSpc>
                <a:spcPct val="80000"/>
              </a:lnSpc>
              <a:defRPr/>
            </a:pPr>
            <a:endParaRPr lang="en-US" altLang="zh-CN" sz="2200" dirty="0" smtClean="0"/>
          </a:p>
          <a:p>
            <a:pPr eaLnBrk="1" hangingPunct="1">
              <a:lnSpc>
                <a:spcPct val="80000"/>
              </a:lnSpc>
              <a:defRPr/>
            </a:pPr>
            <a:r>
              <a:rPr lang="zh-CN" altLang="en-US" sz="2200" dirty="0" smtClean="0"/>
              <a:t>轻</a:t>
            </a:r>
            <a:r>
              <a:rPr lang="zh-CN" altLang="en-US" sz="2200" dirty="0"/>
              <a:t>微：谷氨</a:t>
            </a:r>
            <a:r>
              <a:rPr lang="zh-CN" altLang="en-US" sz="2200" dirty="0" smtClean="0"/>
              <a:t>酸</a:t>
            </a:r>
            <a:endParaRPr lang="en-US" altLang="zh-CN" sz="2200" dirty="0" smtClean="0"/>
          </a:p>
          <a:p>
            <a:pPr eaLnBrk="1" hangingPunct="1">
              <a:lnSpc>
                <a:spcPct val="80000"/>
              </a:lnSpc>
              <a:defRPr/>
            </a:pPr>
            <a:r>
              <a:rPr lang="zh-CN" altLang="en-US" sz="2200" dirty="0" smtClean="0"/>
              <a:t>剧</a:t>
            </a:r>
            <a:r>
              <a:rPr lang="zh-CN" altLang="en-US" sz="2200" dirty="0"/>
              <a:t>痛：</a:t>
            </a:r>
            <a:r>
              <a:rPr lang="en-US" altLang="zh-CN" sz="2200" dirty="0"/>
              <a:t>P</a:t>
            </a:r>
            <a:r>
              <a:rPr lang="zh-CN" altLang="en-US" sz="2200" dirty="0"/>
              <a:t>物质</a:t>
            </a:r>
            <a:endParaRPr lang="en-US" altLang="zh-CN" sz="2200" dirty="0"/>
          </a:p>
          <a:p>
            <a:pPr eaLnBrk="1" hangingPunct="1">
              <a:lnSpc>
                <a:spcPct val="80000"/>
              </a:lnSpc>
              <a:defRPr/>
            </a:pPr>
            <a:endParaRPr lang="en-US" altLang="zh-CN" sz="2200" dirty="0"/>
          </a:p>
          <a:p>
            <a:pPr lvl="1" eaLnBrk="1" hangingPunct="1">
              <a:lnSpc>
                <a:spcPct val="80000"/>
              </a:lnSpc>
              <a:defRPr/>
            </a:pPr>
            <a:endParaRPr lang="en-US" altLang="zh-CN" sz="1800" dirty="0" smtClean="0"/>
          </a:p>
          <a:p>
            <a:pPr lvl="2" eaLnBrk="1" hangingPunct="1">
              <a:lnSpc>
                <a:spcPct val="80000"/>
              </a:lnSpc>
              <a:defRPr/>
            </a:pPr>
            <a:endParaRPr lang="zh-CN" alt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3" y="2060848"/>
            <a:ext cx="5904656"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24" y="548680"/>
            <a:ext cx="8784976" cy="600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779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548680"/>
            <a:ext cx="3312368" cy="5723444"/>
          </a:xfrm>
        </p:spPr>
        <p:txBody>
          <a:bodyPr/>
          <a:lstStyle/>
          <a:p>
            <a:pPr eaLnBrk="1" hangingPunct="1">
              <a:lnSpc>
                <a:spcPct val="80000"/>
              </a:lnSpc>
              <a:defRPr/>
            </a:pPr>
            <a:r>
              <a:rPr lang="zh-CN" altLang="en-US" dirty="0"/>
              <a:t>痛觉调节</a:t>
            </a:r>
            <a:endParaRPr lang="en-US" altLang="zh-CN" dirty="0"/>
          </a:p>
          <a:p>
            <a:pPr lvl="1" eaLnBrk="1" hangingPunct="1">
              <a:lnSpc>
                <a:spcPct val="80000"/>
              </a:lnSpc>
              <a:defRPr/>
            </a:pPr>
            <a:r>
              <a:rPr lang="zh-CN" altLang="en-US" sz="2400" dirty="0"/>
              <a:t>非疼痛感觉输入可减轻疼痛 </a:t>
            </a:r>
            <a:r>
              <a:rPr lang="en-US" altLang="zh-CN" sz="2400" dirty="0" smtClean="0"/>
              <a:t>(</a:t>
            </a:r>
            <a:r>
              <a:rPr lang="zh-CN" altLang="en-US" sz="2400" dirty="0" smtClean="0"/>
              <a:t>揉一揉</a:t>
            </a:r>
            <a:r>
              <a:rPr lang="en-US" altLang="zh-CN" sz="2400" dirty="0" smtClean="0"/>
              <a:t>)</a:t>
            </a:r>
            <a:endParaRPr lang="en-US" altLang="zh-CN" sz="2400" dirty="0"/>
          </a:p>
          <a:p>
            <a:pPr lvl="2" eaLnBrk="1" hangingPunct="1">
              <a:lnSpc>
                <a:spcPct val="80000"/>
              </a:lnSpc>
              <a:defRPr/>
            </a:pPr>
            <a:r>
              <a:rPr lang="zh-CN" altLang="en-US" dirty="0"/>
              <a:t>门控理</a:t>
            </a:r>
            <a:r>
              <a:rPr lang="zh-CN" altLang="en-US" dirty="0" smtClean="0"/>
              <a:t>论</a:t>
            </a:r>
            <a:endParaRPr lang="en-US" altLang="zh-CN" dirty="0" smtClean="0"/>
          </a:p>
          <a:p>
            <a:pPr lvl="2" eaLnBrk="1" hangingPunct="1">
              <a:lnSpc>
                <a:spcPct val="80000"/>
              </a:lnSpc>
              <a:defRPr/>
            </a:pPr>
            <a:endParaRPr lang="en-US" altLang="zh-CN" dirty="0"/>
          </a:p>
          <a:p>
            <a:pPr lvl="1" eaLnBrk="1" hangingPunct="1">
              <a:lnSpc>
                <a:spcPct val="80000"/>
              </a:lnSpc>
              <a:defRPr/>
            </a:pPr>
            <a:r>
              <a:rPr lang="zh-CN" altLang="en-US" sz="2400" dirty="0"/>
              <a:t>抑制疼痛的脑</a:t>
            </a:r>
            <a:r>
              <a:rPr lang="zh-CN" altLang="en-US" sz="2400" dirty="0" smtClean="0"/>
              <a:t>区</a:t>
            </a:r>
            <a:endParaRPr lang="en-US" altLang="zh-CN" sz="2400" dirty="0" smtClean="0"/>
          </a:p>
          <a:p>
            <a:pPr lvl="2" eaLnBrk="1" hangingPunct="1">
              <a:lnSpc>
                <a:spcPct val="80000"/>
              </a:lnSpc>
              <a:defRPr/>
            </a:pPr>
            <a:r>
              <a:rPr lang="zh-CN" altLang="en-US" sz="2000" dirty="0" smtClean="0"/>
              <a:t>电刺激导水管周围灰质</a:t>
            </a:r>
            <a:endParaRPr lang="en-US" altLang="zh-CN" sz="2000" dirty="0" smtClean="0"/>
          </a:p>
          <a:p>
            <a:pPr lvl="1" eaLnBrk="1" hangingPunct="1">
              <a:lnSpc>
                <a:spcPct val="80000"/>
              </a:lnSpc>
              <a:defRPr/>
            </a:pPr>
            <a:endParaRPr lang="zh-CN" altLang="en-US" sz="2400" dirty="0"/>
          </a:p>
          <a:p>
            <a:pPr lvl="1" eaLnBrk="1" hangingPunct="1">
              <a:lnSpc>
                <a:spcPct val="80000"/>
              </a:lnSpc>
              <a:defRPr/>
            </a:pPr>
            <a:r>
              <a:rPr lang="zh-CN" altLang="en-US" sz="2400" dirty="0"/>
              <a:t>大脑化学物质</a:t>
            </a:r>
          </a:p>
          <a:p>
            <a:pPr lvl="2" eaLnBrk="1" hangingPunct="1">
              <a:lnSpc>
                <a:spcPct val="80000"/>
              </a:lnSpc>
              <a:defRPr/>
            </a:pPr>
            <a:r>
              <a:rPr lang="zh-CN" altLang="en-US" sz="2000" dirty="0" smtClean="0"/>
              <a:t>阿片机制</a:t>
            </a:r>
            <a:endParaRPr lang="en-US" altLang="zh-CN" sz="2000" dirty="0" smtClean="0"/>
          </a:p>
          <a:p>
            <a:pPr lvl="2" eaLnBrk="1" hangingPunct="1">
              <a:lnSpc>
                <a:spcPct val="80000"/>
              </a:lnSpc>
              <a:defRPr/>
            </a:pPr>
            <a:r>
              <a:rPr lang="zh-CN" altLang="en-US" sz="2000" dirty="0" smtClean="0"/>
              <a:t>内</a:t>
            </a:r>
            <a:r>
              <a:rPr lang="zh-CN" altLang="en-US" sz="2000" dirty="0"/>
              <a:t>啡肽 </a:t>
            </a:r>
            <a:r>
              <a:rPr lang="en-US" altLang="zh-CN" sz="2000" dirty="0"/>
              <a:t>(Endorphins</a:t>
            </a:r>
            <a:r>
              <a:rPr lang="en-US" altLang="zh-CN" sz="2000" dirty="0" smtClean="0"/>
              <a:t>)</a:t>
            </a:r>
          </a:p>
          <a:p>
            <a:pPr lvl="1" eaLnBrk="1" hangingPunct="1">
              <a:lnSpc>
                <a:spcPct val="80000"/>
              </a:lnSpc>
              <a:defRPr/>
            </a:pPr>
            <a:r>
              <a:rPr lang="zh-CN" altLang="en-US" dirty="0"/>
              <a:t>安慰</a:t>
            </a:r>
            <a:r>
              <a:rPr lang="zh-CN" altLang="en-US" dirty="0" smtClean="0"/>
              <a:t>剂</a:t>
            </a:r>
            <a:endParaRPr lang="en-US" altLang="zh-CN" dirty="0" smtClean="0"/>
          </a:p>
          <a:p>
            <a:pPr lvl="1" eaLnBrk="1" hangingPunct="1">
              <a:lnSpc>
                <a:spcPct val="80000"/>
              </a:lnSpc>
              <a:defRPr/>
            </a:pPr>
            <a:r>
              <a:rPr lang="zh-CN" altLang="en-US" dirty="0"/>
              <a:t>辣椒素</a:t>
            </a:r>
            <a:endParaRPr lang="en-US" altLang="zh-CN" dirty="0"/>
          </a:p>
          <a:p>
            <a:endParaRPr lang="en-US" sz="4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39"/>
            <a:ext cx="5728324" cy="394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1988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447675"/>
            <a:ext cx="7629525" cy="596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42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http://s07.lmbang.com/M00/E2/50/DhFprFPAE5CASfB_AAFaZ3V6WLM392.jpg!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764704"/>
            <a:ext cx="5087888" cy="372846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ttp://img2.imgtn.bdimg.com/it/u=325758627,1733427461&amp;fm=21&amp;gp=0.jpg"/>
          <p:cNvSpPr>
            <a:spLocks noChangeAspect="1" noChangeArrowheads="1"/>
          </p:cNvSpPr>
          <p:nvPr/>
        </p:nvSpPr>
        <p:spPr bwMode="auto">
          <a:xfrm>
            <a:off x="1492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8069" name="Picture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4915"/>
          <a:stretch/>
        </p:blipFill>
        <p:spPr bwMode="auto">
          <a:xfrm>
            <a:off x="5076056" y="339919"/>
            <a:ext cx="3528392" cy="400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71" name="Picture 7" descr="http://p2.img.brtn.cn/photoworkspace/contentimg/2014/07/02/2014070216503328198.jpg"/>
          <p:cNvPicPr>
            <a:picLocks noChangeAspect="1" noChangeArrowheads="1"/>
          </p:cNvPicPr>
          <p:nvPr/>
        </p:nvPicPr>
        <p:blipFill rotWithShape="1">
          <a:blip r:embed="rId4">
            <a:extLst>
              <a:ext uri="{28A0092B-C50C-407E-A947-70E740481C1C}">
                <a14:useLocalDpi xmlns:a14="http://schemas.microsoft.com/office/drawing/2010/main" val="0"/>
              </a:ext>
            </a:extLst>
          </a:blip>
          <a:srcRect l="10442" t="-18253" r="28798" b="18253"/>
          <a:stretch/>
        </p:blipFill>
        <p:spPr bwMode="auto">
          <a:xfrm>
            <a:off x="2818145" y="3902681"/>
            <a:ext cx="2893671"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9" descr="http://img1.imgtn.bdimg.com/it/u=74582124,1449533449&amp;fm=21&amp;gp=0.jpg"/>
          <p:cNvSpPr>
            <a:spLocks noChangeAspect="1" noChangeArrowheads="1"/>
          </p:cNvSpPr>
          <p:nvPr/>
        </p:nvSpPr>
        <p:spPr bwMode="auto">
          <a:xfrm>
            <a:off x="3016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08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0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0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917848" y="1676010"/>
            <a:ext cx="7020272" cy="4921342"/>
            <a:chOff x="2123728" y="1936658"/>
            <a:chExt cx="7020272" cy="4921342"/>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936658"/>
              <a:ext cx="6820128" cy="492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104213" y="5805264"/>
              <a:ext cx="1512168" cy="476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精细触觉</a:t>
              </a:r>
              <a:endParaRPr lang="en-US" b="1" dirty="0">
                <a:solidFill>
                  <a:srgbClr val="FF0000"/>
                </a:solidFill>
              </a:endParaRPr>
            </a:p>
          </p:txBody>
        </p:sp>
        <p:sp>
          <p:nvSpPr>
            <p:cNvPr id="7" name="Rectangle 6"/>
            <p:cNvSpPr/>
            <p:nvPr/>
          </p:nvSpPr>
          <p:spPr>
            <a:xfrm>
              <a:off x="2969568" y="6394067"/>
              <a:ext cx="1800200" cy="4320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痛觉、冷热</a:t>
              </a:r>
              <a:r>
                <a:rPr lang="zh-CN" altLang="en-US" b="1" dirty="0" smtClean="0">
                  <a:solidFill>
                    <a:srgbClr val="FF0000"/>
                  </a:solidFill>
                </a:rPr>
                <a:t>觉</a:t>
              </a:r>
              <a:endParaRPr lang="en-US" b="1" dirty="0">
                <a:solidFill>
                  <a:srgbClr val="FF0000"/>
                </a:solidFill>
              </a:endParaRPr>
            </a:p>
          </p:txBody>
        </p:sp>
        <p:sp>
          <p:nvSpPr>
            <p:cNvPr id="8" name="Rectangle 7"/>
            <p:cNvSpPr/>
            <p:nvPr/>
          </p:nvSpPr>
          <p:spPr>
            <a:xfrm>
              <a:off x="6428328" y="3253562"/>
              <a:ext cx="2715672" cy="6480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延髓到大脑皮层：触觉和痛觉都在对侧表征</a:t>
              </a:r>
              <a:endParaRPr lang="en-US" b="1" dirty="0">
                <a:solidFill>
                  <a:srgbClr val="FF0000"/>
                </a:solidFill>
              </a:endParaRPr>
            </a:p>
          </p:txBody>
        </p:sp>
        <p:sp>
          <p:nvSpPr>
            <p:cNvPr id="9" name="Rectangle 8"/>
            <p:cNvSpPr/>
            <p:nvPr/>
          </p:nvSpPr>
          <p:spPr>
            <a:xfrm>
              <a:off x="6400167" y="5373216"/>
              <a:ext cx="2715672" cy="6480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脊髓：触觉同侧传递；痛觉对侧传递</a:t>
              </a:r>
              <a:endParaRPr lang="en-US" b="1" dirty="0">
                <a:solidFill>
                  <a:srgbClr val="FF0000"/>
                </a:solidFill>
              </a:endParaRPr>
            </a:p>
          </p:txBody>
        </p:sp>
      </p:grpSp>
      <p:sp>
        <p:nvSpPr>
          <p:cNvPr id="10" name="Rectangle 2"/>
          <p:cNvSpPr>
            <a:spLocks noGrp="1" noRot="1" noChangeArrowheads="1"/>
          </p:cNvSpPr>
          <p:nvPr>
            <p:ph type="title"/>
          </p:nvPr>
        </p:nvSpPr>
        <p:spPr/>
        <p:txBody>
          <a:bodyPr/>
          <a:lstStyle/>
          <a:p>
            <a:pPr algn="l" eaLnBrk="1" hangingPunct="1">
              <a:defRPr/>
            </a:pPr>
            <a:r>
              <a:rPr lang="zh-CN" altLang="en-US" sz="3600" dirty="0" smtClean="0"/>
              <a:t>躯体感觉</a:t>
            </a:r>
            <a:r>
              <a:rPr lang="zh-CN" altLang="en-US" sz="3600" dirty="0"/>
              <a:t>通路</a:t>
            </a:r>
            <a:endParaRPr lang="zh-CN" altLang="en-US" sz="3600" dirty="0" smtClean="0"/>
          </a:p>
        </p:txBody>
      </p:sp>
    </p:spTree>
    <p:extLst>
      <p:ext uri="{BB962C8B-B14F-4D97-AF65-F5344CB8AC3E}">
        <p14:creationId xmlns:p14="http://schemas.microsoft.com/office/powerpoint/2010/main" val="2191638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pPr eaLnBrk="1" hangingPunct="1">
              <a:defRPr/>
            </a:pPr>
            <a:r>
              <a:rPr lang="zh-CN" altLang="en-US" smtClean="0"/>
              <a:t>味觉 </a:t>
            </a:r>
            <a:r>
              <a:rPr lang="en-US" altLang="zh-CN" smtClean="0"/>
              <a:t>(Gustation)</a:t>
            </a:r>
          </a:p>
        </p:txBody>
      </p:sp>
      <p:sp>
        <p:nvSpPr>
          <p:cNvPr id="3" name="AutoShape 4" descr="http://img0.imgtn.bdimg.com/it/u=3208000038,3418146568&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317" y="1517956"/>
            <a:ext cx="33528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9185"/>
          <a:stretch/>
        </p:blipFill>
        <p:spPr bwMode="auto">
          <a:xfrm>
            <a:off x="460375" y="1415748"/>
            <a:ext cx="4019550" cy="218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625518"/>
            <a:ext cx="4019551"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descr="https://ss1.bdstatic.com/70cFuXSh_Q1YnxGkpoWK1HF6hhy/it/u=4233535644,1362540537&amp;fm=11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488" y="3725049"/>
            <a:ext cx="3476305" cy="2275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313928" y="1170346"/>
            <a:ext cx="5410200" cy="4525963"/>
          </a:xfrm>
        </p:spPr>
        <p:txBody>
          <a:bodyPr/>
          <a:lstStyle/>
          <a:p>
            <a:pPr eaLnBrk="1" hangingPunct="1">
              <a:defRPr/>
            </a:pPr>
            <a:r>
              <a:rPr lang="zh-CN" altLang="en-US" sz="2800" dirty="0" smtClean="0"/>
              <a:t>味觉的五种性质</a:t>
            </a:r>
            <a:r>
              <a:rPr lang="zh-CN" altLang="en-US" sz="2800" dirty="0" smtClean="0">
                <a:sym typeface="Wingdings" pitchFamily="2" charset="2"/>
              </a:rPr>
              <a:t>：</a:t>
            </a:r>
            <a:r>
              <a:rPr lang="en-US" altLang="zh-CN" sz="2800" dirty="0" smtClean="0">
                <a:sym typeface="Wingdings" pitchFamily="2" charset="2"/>
              </a:rPr>
              <a:t>(</a:t>
            </a:r>
            <a:r>
              <a:rPr lang="zh-CN" altLang="en-US" sz="2800" dirty="0" smtClean="0">
                <a:sym typeface="Wingdings" pitchFamily="2" charset="2"/>
              </a:rPr>
              <a:t>大多数的脊椎动物）</a:t>
            </a:r>
            <a:endParaRPr lang="zh-CN" altLang="en-US" sz="2800" dirty="0" smtClean="0"/>
          </a:p>
          <a:p>
            <a:pPr lvl="1" eaLnBrk="1" hangingPunct="1">
              <a:defRPr/>
            </a:pPr>
            <a:r>
              <a:rPr lang="zh-CN" altLang="en-US" sz="2400" dirty="0" smtClean="0"/>
              <a:t>苦味：有毒生物碱</a:t>
            </a:r>
          </a:p>
          <a:p>
            <a:pPr lvl="1" eaLnBrk="1" hangingPunct="1">
              <a:defRPr/>
            </a:pPr>
            <a:r>
              <a:rPr lang="zh-CN" altLang="en-US" sz="2400" dirty="0" smtClean="0"/>
              <a:t>酸味：腐坏食物</a:t>
            </a:r>
          </a:p>
          <a:p>
            <a:pPr lvl="1" eaLnBrk="1" hangingPunct="1">
              <a:defRPr/>
            </a:pPr>
            <a:r>
              <a:rPr lang="zh-CN" altLang="en-US" sz="2400" dirty="0" smtClean="0"/>
              <a:t>甜味：猫科动物无法探查甜味</a:t>
            </a:r>
          </a:p>
          <a:p>
            <a:pPr lvl="1" eaLnBrk="1" hangingPunct="1">
              <a:defRPr/>
            </a:pPr>
            <a:r>
              <a:rPr lang="zh-CN" altLang="en-US" sz="2400" dirty="0" smtClean="0"/>
              <a:t>咸味：探查氯化钠</a:t>
            </a:r>
          </a:p>
          <a:p>
            <a:pPr lvl="1" eaLnBrk="1" hangingPunct="1">
              <a:defRPr/>
            </a:pPr>
            <a:r>
              <a:rPr lang="zh-CN" altLang="en-US" sz="2400" dirty="0" smtClean="0"/>
              <a:t>鲜味</a:t>
            </a:r>
          </a:p>
          <a:p>
            <a:pPr lvl="1" eaLnBrk="1" hangingPunct="1">
              <a:defRPr/>
            </a:pPr>
            <a:r>
              <a:rPr lang="zh-CN" altLang="en-US" sz="2400" i="1" dirty="0" smtClean="0"/>
              <a:t>第六种：脂味</a:t>
            </a:r>
          </a:p>
          <a:p>
            <a:pPr eaLnBrk="1" hangingPunct="1">
              <a:defRPr/>
            </a:pPr>
            <a:r>
              <a:rPr lang="en-US" altLang="zh-CN" sz="2800" b="1" dirty="0" smtClean="0"/>
              <a:t>Taste-map myth</a:t>
            </a:r>
          </a:p>
          <a:p>
            <a:pPr eaLnBrk="1" hangingPunct="1">
              <a:defRPr/>
            </a:pPr>
            <a:endParaRPr lang="en-US" altLang="zh-CN" sz="2800" dirty="0" smtClean="0"/>
          </a:p>
        </p:txBody>
      </p:sp>
      <p:pic>
        <p:nvPicPr>
          <p:cNvPr id="59397" name="Picture 5" descr="Taste_Bud_Pictur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8027" y="404664"/>
            <a:ext cx="28575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045" y="4653136"/>
            <a:ext cx="508635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ultiply 1"/>
          <p:cNvSpPr/>
          <p:nvPr/>
        </p:nvSpPr>
        <p:spPr>
          <a:xfrm>
            <a:off x="5610857" y="430292"/>
            <a:ext cx="3131840" cy="312198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p:txBody>
          <a:bodyPr/>
          <a:lstStyle/>
          <a:p>
            <a:pPr algn="l" eaLnBrk="1" hangingPunct="1">
              <a:defRPr/>
            </a:pPr>
            <a:r>
              <a:rPr lang="zh-CN" altLang="en-US" smtClean="0"/>
              <a:t>味蕾及味觉细胞解剖</a:t>
            </a:r>
          </a:p>
        </p:txBody>
      </p:sp>
      <p:sp>
        <p:nvSpPr>
          <p:cNvPr id="94211" name="Rectangle 3"/>
          <p:cNvSpPr>
            <a:spLocks noGrp="1" noChangeArrowheads="1"/>
          </p:cNvSpPr>
          <p:nvPr>
            <p:ph type="body" idx="1"/>
          </p:nvPr>
        </p:nvSpPr>
        <p:spPr>
          <a:xfrm>
            <a:off x="0" y="1124744"/>
            <a:ext cx="3995936" cy="3596385"/>
          </a:xfrm>
        </p:spPr>
        <p:txBody>
          <a:bodyPr/>
          <a:lstStyle/>
          <a:p>
            <a:pPr eaLnBrk="1" hangingPunct="1">
              <a:lnSpc>
                <a:spcPct val="80000"/>
              </a:lnSpc>
              <a:defRPr/>
            </a:pPr>
            <a:r>
              <a:rPr lang="zh-CN" altLang="en-US" sz="2800" dirty="0" smtClean="0"/>
              <a:t>乳头 </a:t>
            </a:r>
            <a:r>
              <a:rPr lang="en-US" altLang="zh-CN" sz="2800" dirty="0" smtClean="0"/>
              <a:t>(Papillae)</a:t>
            </a:r>
            <a:r>
              <a:rPr lang="zh-CN" altLang="en-US" sz="2800" dirty="0" smtClean="0"/>
              <a:t>：</a:t>
            </a:r>
          </a:p>
          <a:p>
            <a:pPr lvl="1" eaLnBrk="1" hangingPunct="1">
              <a:lnSpc>
                <a:spcPct val="80000"/>
              </a:lnSpc>
              <a:defRPr/>
            </a:pPr>
            <a:r>
              <a:rPr lang="zh-CN" altLang="en-US" sz="2400" dirty="0"/>
              <a:t>杯状乳头 </a:t>
            </a:r>
            <a:r>
              <a:rPr lang="en-US" altLang="zh-CN" sz="2400" dirty="0" smtClean="0"/>
              <a:t>(Circumvallate </a:t>
            </a:r>
            <a:r>
              <a:rPr lang="en-US" altLang="zh-CN" sz="2400" dirty="0"/>
              <a:t>papillae)</a:t>
            </a:r>
          </a:p>
          <a:p>
            <a:pPr lvl="2" eaLnBrk="1" hangingPunct="1">
              <a:lnSpc>
                <a:spcPct val="80000"/>
              </a:lnSpc>
              <a:defRPr/>
            </a:pPr>
            <a:r>
              <a:rPr lang="zh-CN" altLang="en-US" sz="2000" dirty="0"/>
              <a:t>舌头的后</a:t>
            </a:r>
            <a:r>
              <a:rPr lang="en-US" altLang="zh-CN" sz="2000" dirty="0"/>
              <a:t>1/3</a:t>
            </a:r>
            <a:r>
              <a:rPr lang="zh-CN" altLang="en-US" sz="2000" dirty="0"/>
              <a:t>处，包含约</a:t>
            </a:r>
            <a:r>
              <a:rPr lang="en-US" altLang="zh-CN" sz="2000" dirty="0"/>
              <a:t>250</a:t>
            </a:r>
            <a:r>
              <a:rPr lang="zh-CN" altLang="en-US" sz="2000" dirty="0"/>
              <a:t>个味</a:t>
            </a:r>
            <a:r>
              <a:rPr lang="zh-CN" altLang="en-US" sz="2000" dirty="0" smtClean="0"/>
              <a:t>蕾</a:t>
            </a:r>
            <a:endParaRPr lang="en-US" altLang="zh-CN" sz="2000" dirty="0" smtClean="0"/>
          </a:p>
          <a:p>
            <a:pPr lvl="2" eaLnBrk="1" hangingPunct="1">
              <a:lnSpc>
                <a:spcPct val="80000"/>
              </a:lnSpc>
              <a:defRPr/>
            </a:pPr>
            <a:endParaRPr lang="zh-CN" altLang="en-US" sz="2000" dirty="0"/>
          </a:p>
          <a:p>
            <a:pPr lvl="1" eaLnBrk="1" hangingPunct="1">
              <a:lnSpc>
                <a:spcPct val="80000"/>
              </a:lnSpc>
              <a:defRPr/>
            </a:pPr>
            <a:r>
              <a:rPr lang="zh-CN" altLang="en-US" sz="2400" dirty="0"/>
              <a:t>叶状乳头 </a:t>
            </a:r>
            <a:r>
              <a:rPr lang="en-US" altLang="zh-CN" sz="2400" dirty="0"/>
              <a:t>(Foliate papillae)</a:t>
            </a:r>
          </a:p>
          <a:p>
            <a:pPr lvl="2" eaLnBrk="1" hangingPunct="1">
              <a:lnSpc>
                <a:spcPct val="80000"/>
              </a:lnSpc>
              <a:defRPr/>
            </a:pPr>
            <a:r>
              <a:rPr lang="zh-CN" altLang="en-US" sz="2000" dirty="0"/>
              <a:t>最多由</a:t>
            </a:r>
            <a:r>
              <a:rPr lang="en-US" altLang="zh-CN" sz="2000" dirty="0"/>
              <a:t>8</a:t>
            </a:r>
            <a:r>
              <a:rPr lang="zh-CN" altLang="en-US" sz="2000" dirty="0"/>
              <a:t>个沿舌头背面的边沿平行的折层组成</a:t>
            </a:r>
          </a:p>
          <a:p>
            <a:pPr lvl="2" eaLnBrk="1" hangingPunct="1">
              <a:lnSpc>
                <a:spcPct val="80000"/>
              </a:lnSpc>
              <a:defRPr/>
            </a:pPr>
            <a:r>
              <a:rPr lang="zh-CN" altLang="en-US" sz="2000" dirty="0"/>
              <a:t>大约有</a:t>
            </a:r>
            <a:r>
              <a:rPr lang="en-US" altLang="zh-CN" sz="2000" dirty="0"/>
              <a:t>1300</a:t>
            </a:r>
            <a:r>
              <a:rPr lang="zh-CN" altLang="en-US" sz="2000" dirty="0"/>
              <a:t>个味蕾位于折层</a:t>
            </a:r>
            <a:r>
              <a:rPr lang="zh-CN" altLang="en-US" sz="2000" dirty="0" smtClean="0"/>
              <a:t>上</a:t>
            </a:r>
            <a:endParaRPr lang="en-US" altLang="zh-CN" sz="2000" dirty="0" smtClean="0"/>
          </a:p>
          <a:p>
            <a:pPr lvl="2" eaLnBrk="1" hangingPunct="1">
              <a:lnSpc>
                <a:spcPct val="80000"/>
              </a:lnSpc>
              <a:defRPr/>
            </a:pPr>
            <a:endParaRPr lang="zh-CN" altLang="en-US" sz="2000" dirty="0"/>
          </a:p>
          <a:p>
            <a:pPr lvl="1" eaLnBrk="1" hangingPunct="1">
              <a:lnSpc>
                <a:spcPct val="80000"/>
              </a:lnSpc>
              <a:defRPr/>
            </a:pPr>
            <a:r>
              <a:rPr lang="zh-CN" altLang="en-US" sz="2400" dirty="0" smtClean="0"/>
              <a:t>菌状乳头 </a:t>
            </a:r>
            <a:r>
              <a:rPr lang="en-US" altLang="zh-CN" sz="2400" dirty="0" smtClean="0"/>
              <a:t>(Fungiform papillae)</a:t>
            </a:r>
            <a:r>
              <a:rPr lang="zh-CN" altLang="en-US" sz="2400" dirty="0" smtClean="0"/>
              <a:t>：</a:t>
            </a:r>
          </a:p>
          <a:p>
            <a:pPr lvl="2" eaLnBrk="1" hangingPunct="1">
              <a:lnSpc>
                <a:spcPct val="80000"/>
              </a:lnSpc>
              <a:defRPr/>
            </a:pPr>
            <a:r>
              <a:rPr lang="zh-CN" altLang="en-US" sz="2000" dirty="0" smtClean="0"/>
              <a:t>舌头的前</a:t>
            </a:r>
            <a:r>
              <a:rPr lang="en-US" altLang="zh-CN" sz="2000" dirty="0" smtClean="0"/>
              <a:t>2/3</a:t>
            </a:r>
            <a:r>
              <a:rPr lang="zh-CN" altLang="en-US" sz="2000" dirty="0" smtClean="0"/>
              <a:t>处，最多包含</a:t>
            </a:r>
            <a:r>
              <a:rPr lang="en-US" altLang="zh-CN" sz="2000" dirty="0" smtClean="0"/>
              <a:t>8</a:t>
            </a:r>
            <a:r>
              <a:rPr lang="zh-CN" altLang="en-US" sz="2000" dirty="0" smtClean="0"/>
              <a:t>个味蕾</a:t>
            </a:r>
          </a:p>
          <a:p>
            <a:pPr lvl="1" eaLnBrk="1" hangingPunct="1">
              <a:lnSpc>
                <a:spcPct val="80000"/>
              </a:lnSpc>
              <a:defRPr/>
            </a:pPr>
            <a:endParaRPr lang="zh-CN" altLang="en-US" sz="2400" dirty="0" smtClean="0"/>
          </a:p>
          <a:p>
            <a:pPr lvl="1" eaLnBrk="1" hangingPunct="1">
              <a:lnSpc>
                <a:spcPct val="80000"/>
              </a:lnSpc>
              <a:defRPr/>
            </a:pPr>
            <a:endParaRPr lang="zh-CN" altLang="en-US" sz="2400" dirty="0" smtClean="0"/>
          </a:p>
          <a:p>
            <a:pPr eaLnBrk="1" hangingPunct="1">
              <a:lnSpc>
                <a:spcPct val="80000"/>
              </a:lnSpc>
              <a:defRPr/>
            </a:pPr>
            <a:endParaRPr lang="en-US" altLang="zh-CN" sz="28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988840"/>
            <a:ext cx="5076056" cy="3545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2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2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2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42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2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rrowheads="1"/>
          </p:cNvSpPr>
          <p:nvPr>
            <p:ph type="title"/>
          </p:nvPr>
        </p:nvSpPr>
        <p:spPr/>
        <p:txBody>
          <a:bodyPr/>
          <a:lstStyle/>
          <a:p>
            <a:pPr algn="l" eaLnBrk="1" hangingPunct="1">
              <a:defRPr/>
            </a:pPr>
            <a:r>
              <a:rPr lang="zh-CN" altLang="en-US" sz="3600" dirty="0" smtClean="0"/>
              <a:t>味觉</a:t>
            </a:r>
            <a:endParaRPr lang="en-US" altLang="zh-CN" sz="3600" dirty="0" smtClean="0"/>
          </a:p>
        </p:txBody>
      </p:sp>
      <p:sp>
        <p:nvSpPr>
          <p:cNvPr id="145411" name="Rectangle 3"/>
          <p:cNvSpPr>
            <a:spLocks noGrp="1" noChangeArrowheads="1"/>
          </p:cNvSpPr>
          <p:nvPr>
            <p:ph type="body" idx="1"/>
          </p:nvPr>
        </p:nvSpPr>
        <p:spPr>
          <a:xfrm>
            <a:off x="467544" y="1484784"/>
            <a:ext cx="4619625" cy="4464496"/>
          </a:xfrm>
        </p:spPr>
        <p:txBody>
          <a:bodyPr/>
          <a:lstStyle/>
          <a:p>
            <a:pPr eaLnBrk="1" hangingPunct="1">
              <a:defRPr/>
            </a:pPr>
            <a:r>
              <a:rPr lang="zh-CN" altLang="en-US" sz="2800" dirty="0" smtClean="0"/>
              <a:t>基本过程：</a:t>
            </a:r>
          </a:p>
          <a:p>
            <a:pPr lvl="1" eaLnBrk="1" hangingPunct="1">
              <a:buFont typeface="Wingdings" pitchFamily="2" charset="2"/>
              <a:buAutoNum type="arabicPeriod"/>
              <a:defRPr/>
            </a:pPr>
            <a:r>
              <a:rPr lang="zh-CN" altLang="en-US" sz="2400" dirty="0" smtClean="0"/>
              <a:t>味觉受体被适当的化学物质激活，感受器膜电位改变，生成受体电位</a:t>
            </a:r>
          </a:p>
          <a:p>
            <a:pPr lvl="1" eaLnBrk="1" hangingPunct="1">
              <a:buFont typeface="Wingdings" pitchFamily="2" charset="2"/>
              <a:buAutoNum type="arabicPeriod"/>
              <a:defRPr/>
            </a:pPr>
            <a:endParaRPr lang="zh-CN" altLang="en-US" sz="2400" dirty="0" smtClean="0"/>
          </a:p>
          <a:p>
            <a:pPr lvl="1" eaLnBrk="1" hangingPunct="1">
              <a:buFont typeface="Wingdings" pitchFamily="2" charset="2"/>
              <a:buAutoNum type="arabicPeriod"/>
              <a:defRPr/>
            </a:pPr>
            <a:r>
              <a:rPr lang="zh-CN" altLang="en-US" sz="2400" dirty="0" smtClean="0"/>
              <a:t>受体电位的去极化</a:t>
            </a:r>
            <a:r>
              <a:rPr lang="zh-CN" altLang="en-US" sz="2400" dirty="0"/>
              <a:t>导致</a:t>
            </a:r>
            <a:r>
              <a:rPr lang="en-US" altLang="zh-CN" sz="2400" dirty="0" smtClean="0"/>
              <a:t>Ca</a:t>
            </a:r>
            <a:r>
              <a:rPr lang="en-US" altLang="zh-CN" sz="2400" dirty="0"/>
              <a:t>++ </a:t>
            </a:r>
            <a:r>
              <a:rPr lang="zh-CN" altLang="en-US" sz="2400" dirty="0"/>
              <a:t>进入细胞，</a:t>
            </a:r>
            <a:r>
              <a:rPr lang="zh-CN" altLang="en-US" sz="2400" dirty="0" smtClean="0"/>
              <a:t>引起神经递质的释放</a:t>
            </a:r>
          </a:p>
          <a:p>
            <a:pPr lvl="1" eaLnBrk="1" hangingPunct="1">
              <a:buFont typeface="Wingdings" pitchFamily="2" charset="2"/>
              <a:buAutoNum type="arabicPeriod"/>
              <a:defRPr/>
            </a:pPr>
            <a:endParaRPr lang="zh-CN" altLang="en-US" sz="2400" dirty="0" smtClean="0"/>
          </a:p>
          <a:p>
            <a:pPr lvl="1" eaLnBrk="1" hangingPunct="1">
              <a:buFont typeface="Wingdings" pitchFamily="2" charset="2"/>
              <a:buAutoNum type="arabicPeriod"/>
              <a:defRPr/>
            </a:pPr>
            <a:r>
              <a:rPr lang="zh-CN" altLang="en-US" sz="2400" dirty="0" smtClean="0"/>
              <a:t>神经递质作用于味觉感觉神经元，发放动作电位</a:t>
            </a:r>
          </a:p>
        </p:txBody>
      </p:sp>
      <p:pic>
        <p:nvPicPr>
          <p:cNvPr id="5" name="Picture 4" descr="10-15"/>
          <p:cNvPicPr>
            <a:picLocks noChangeAspect="1" noChangeArrowheads="1"/>
          </p:cNvPicPr>
          <p:nvPr/>
        </p:nvPicPr>
        <p:blipFill>
          <a:blip r:embed="rId2">
            <a:extLst>
              <a:ext uri="{28A0092B-C50C-407E-A947-70E740481C1C}">
                <a14:useLocalDpi xmlns:a14="http://schemas.microsoft.com/office/drawing/2010/main" val="0"/>
              </a:ext>
            </a:extLst>
          </a:blip>
          <a:srcRect l="51881" b="5212"/>
          <a:stretch>
            <a:fillRect/>
          </a:stretch>
        </p:blipFill>
        <p:spPr bwMode="auto">
          <a:xfrm>
            <a:off x="5220072" y="980728"/>
            <a:ext cx="382905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rrowheads="1"/>
          </p:cNvSpPr>
          <p:nvPr>
            <p:ph type="title"/>
          </p:nvPr>
        </p:nvSpPr>
        <p:spPr>
          <a:xfrm>
            <a:off x="107504" y="53752"/>
            <a:ext cx="8229600" cy="782960"/>
          </a:xfrm>
        </p:spPr>
        <p:txBody>
          <a:bodyPr/>
          <a:lstStyle/>
          <a:p>
            <a:pPr algn="l" eaLnBrk="1" hangingPunct="1">
              <a:defRPr/>
            </a:pPr>
            <a:r>
              <a:rPr lang="zh-CN" altLang="en-US" sz="3600" dirty="0" smtClean="0"/>
              <a:t>味觉</a:t>
            </a:r>
            <a:endParaRPr lang="en-US" altLang="zh-CN" sz="3600" dirty="0" smtClean="0"/>
          </a:p>
        </p:txBody>
      </p:sp>
      <p:sp>
        <p:nvSpPr>
          <p:cNvPr id="146435" name="Rectangle 3"/>
          <p:cNvSpPr>
            <a:spLocks noGrp="1" noChangeArrowheads="1"/>
          </p:cNvSpPr>
          <p:nvPr>
            <p:ph type="body" idx="1"/>
          </p:nvPr>
        </p:nvSpPr>
        <p:spPr>
          <a:xfrm>
            <a:off x="457200" y="1600200"/>
            <a:ext cx="3898900" cy="4525963"/>
          </a:xfrm>
        </p:spPr>
        <p:txBody>
          <a:bodyPr/>
          <a:lstStyle/>
          <a:p>
            <a:pPr eaLnBrk="1" hangingPunct="1">
              <a:lnSpc>
                <a:spcPct val="80000"/>
              </a:lnSpc>
              <a:defRPr/>
            </a:pPr>
            <a:r>
              <a:rPr lang="zh-CN" altLang="en-US" sz="2800" dirty="0" smtClean="0"/>
              <a:t>不同味觉刺激通过不同类型的受体控制不同类型的离子通道</a:t>
            </a:r>
          </a:p>
          <a:p>
            <a:pPr eaLnBrk="1" hangingPunct="1">
              <a:lnSpc>
                <a:spcPct val="80000"/>
              </a:lnSpc>
              <a:defRPr/>
            </a:pPr>
            <a:endParaRPr lang="zh-CN" altLang="en-US" sz="2800" dirty="0" smtClean="0"/>
          </a:p>
          <a:p>
            <a:pPr eaLnBrk="1" hangingPunct="1">
              <a:lnSpc>
                <a:spcPct val="80000"/>
              </a:lnSpc>
              <a:defRPr/>
            </a:pPr>
            <a:r>
              <a:rPr lang="zh-CN" altLang="en-US" sz="2800" dirty="0" smtClean="0"/>
              <a:t>感受器分类：</a:t>
            </a:r>
          </a:p>
          <a:p>
            <a:pPr lvl="1" eaLnBrk="1" hangingPunct="1">
              <a:lnSpc>
                <a:spcPct val="80000"/>
              </a:lnSpc>
              <a:defRPr/>
            </a:pPr>
            <a:r>
              <a:rPr lang="zh-CN" altLang="en-US" sz="2400" b="1" dirty="0" smtClean="0"/>
              <a:t>离子通道型</a:t>
            </a:r>
            <a:r>
              <a:rPr lang="zh-CN" altLang="en-US" sz="2400" dirty="0" smtClean="0"/>
              <a:t> </a:t>
            </a:r>
            <a:r>
              <a:rPr lang="en-US" altLang="zh-CN" sz="2400" dirty="0" smtClean="0"/>
              <a:t>(ion channels receptor)</a:t>
            </a:r>
            <a:r>
              <a:rPr lang="zh-CN" altLang="en-US" sz="2400" dirty="0" smtClean="0"/>
              <a:t>：咸味和酸味</a:t>
            </a:r>
          </a:p>
          <a:p>
            <a:pPr lvl="1" eaLnBrk="1" hangingPunct="1">
              <a:lnSpc>
                <a:spcPct val="80000"/>
              </a:lnSpc>
              <a:defRPr/>
            </a:pPr>
            <a:endParaRPr lang="zh-CN" altLang="en-US" sz="2400" dirty="0" smtClean="0"/>
          </a:p>
          <a:p>
            <a:pPr lvl="1" eaLnBrk="1" hangingPunct="1">
              <a:lnSpc>
                <a:spcPct val="80000"/>
              </a:lnSpc>
              <a:defRPr/>
            </a:pPr>
            <a:r>
              <a:rPr lang="en-US" altLang="zh-CN" sz="2400" b="1" dirty="0" smtClean="0"/>
              <a:t>G</a:t>
            </a:r>
            <a:r>
              <a:rPr lang="zh-CN" altLang="en-US" sz="2400" b="1" dirty="0" smtClean="0"/>
              <a:t>蛋白结合型</a:t>
            </a:r>
            <a:r>
              <a:rPr lang="zh-CN" altLang="en-US" sz="2400" dirty="0" smtClean="0"/>
              <a:t> </a:t>
            </a:r>
            <a:r>
              <a:rPr lang="en-US" altLang="zh-CN" sz="2400" dirty="0" smtClean="0"/>
              <a:t>(G protein-coupled receptors)</a:t>
            </a:r>
            <a:r>
              <a:rPr lang="zh-CN" altLang="en-US" sz="2400" dirty="0" smtClean="0"/>
              <a:t>：甜味、苦味和鲜味</a:t>
            </a:r>
          </a:p>
          <a:p>
            <a:pPr eaLnBrk="1" hangingPunct="1">
              <a:lnSpc>
                <a:spcPct val="80000"/>
              </a:lnSpc>
              <a:defRPr/>
            </a:pPr>
            <a:endParaRPr lang="en-US" altLang="zh-CN" sz="2800" dirty="0" smtClean="0"/>
          </a:p>
        </p:txBody>
      </p:sp>
      <p:pic>
        <p:nvPicPr>
          <p:cNvPr id="3074" name="Picture 2" descr="http://www.austincc.edu/apreview/NursingPics/PNSafferentpt2Pics/Picture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881165"/>
            <a:ext cx="4536504" cy="5965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xue\生理心理学\3215_PNS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280920" cy="605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13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pPr algn="l" eaLnBrk="1" hangingPunct="1">
              <a:defRPr/>
            </a:pPr>
            <a:r>
              <a:rPr lang="zh-CN" altLang="en-US" dirty="0" smtClean="0"/>
              <a:t>咸味 </a:t>
            </a:r>
            <a:r>
              <a:rPr lang="en-US" altLang="zh-CN" dirty="0" smtClean="0"/>
              <a:t>(salt)</a:t>
            </a:r>
          </a:p>
        </p:txBody>
      </p:sp>
      <p:sp>
        <p:nvSpPr>
          <p:cNvPr id="32771" name="Rectangle 3"/>
          <p:cNvSpPr>
            <a:spLocks noGrp="1" noChangeArrowheads="1"/>
          </p:cNvSpPr>
          <p:nvPr>
            <p:ph type="body" idx="1"/>
          </p:nvPr>
        </p:nvSpPr>
        <p:spPr>
          <a:xfrm>
            <a:off x="467544" y="2060848"/>
            <a:ext cx="2160240" cy="2016224"/>
          </a:xfrm>
        </p:spPr>
        <p:txBody>
          <a:bodyPr/>
          <a:lstStyle/>
          <a:p>
            <a:pPr marL="457200" indent="-457200" eaLnBrk="1" hangingPunct="1">
              <a:lnSpc>
                <a:spcPct val="80000"/>
              </a:lnSpc>
              <a:defRPr/>
            </a:pPr>
            <a:endParaRPr lang="zh-CN" altLang="en-US" sz="2400" dirty="0" smtClean="0"/>
          </a:p>
          <a:p>
            <a:pPr marL="457200" indent="-457200" eaLnBrk="1" hangingPunct="1">
              <a:lnSpc>
                <a:spcPct val="80000"/>
              </a:lnSpc>
              <a:defRPr/>
            </a:pPr>
            <a:r>
              <a:rPr lang="en-US" altLang="zh-CN" sz="2400" dirty="0" smtClean="0"/>
              <a:t>Na</a:t>
            </a:r>
            <a:r>
              <a:rPr lang="en-US" altLang="zh-CN" sz="2400" baseline="30000" dirty="0" smtClean="0"/>
              <a:t>+</a:t>
            </a:r>
            <a:endParaRPr lang="zh-CN" altLang="en-US" sz="2400" dirty="0" smtClean="0"/>
          </a:p>
        </p:txBody>
      </p:sp>
      <p:pic>
        <p:nvPicPr>
          <p:cNvPr id="7170" name="Picture 2" descr="C:\Users\xuemei\Desktop\07-11ab_Transduc_L.jpg"/>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8322"/>
          <a:stretch/>
        </p:blipFill>
        <p:spPr bwMode="auto">
          <a:xfrm>
            <a:off x="3995936" y="332656"/>
            <a:ext cx="4843586" cy="6207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395536" y="260648"/>
            <a:ext cx="8229600" cy="1143000"/>
          </a:xfrm>
        </p:spPr>
        <p:txBody>
          <a:bodyPr/>
          <a:lstStyle/>
          <a:p>
            <a:pPr algn="l" eaLnBrk="1" hangingPunct="1">
              <a:defRPr/>
            </a:pPr>
            <a:r>
              <a:rPr lang="zh-CN" altLang="en-US" dirty="0" smtClean="0"/>
              <a:t>酸味 </a:t>
            </a:r>
            <a:r>
              <a:rPr lang="en-US" altLang="zh-CN" dirty="0" smtClean="0"/>
              <a:t>(Sour)</a:t>
            </a:r>
          </a:p>
        </p:txBody>
      </p:sp>
      <p:sp>
        <p:nvSpPr>
          <p:cNvPr id="35843" name="Rectangle 3"/>
          <p:cNvSpPr>
            <a:spLocks noGrp="1" noChangeArrowheads="1"/>
          </p:cNvSpPr>
          <p:nvPr>
            <p:ph type="body" idx="1"/>
          </p:nvPr>
        </p:nvSpPr>
        <p:spPr>
          <a:xfrm>
            <a:off x="971600" y="1700808"/>
            <a:ext cx="1944216" cy="720080"/>
          </a:xfrm>
        </p:spPr>
        <p:txBody>
          <a:bodyPr/>
          <a:lstStyle/>
          <a:p>
            <a:pPr marL="381000" indent="-381000" eaLnBrk="1" hangingPunct="1">
              <a:defRPr/>
            </a:pPr>
            <a:r>
              <a:rPr lang="en-US" altLang="zh-CN" sz="2800" dirty="0" smtClean="0"/>
              <a:t>H</a:t>
            </a:r>
            <a:r>
              <a:rPr lang="en-US" altLang="zh-CN" sz="2800" baseline="30000" dirty="0" smtClean="0"/>
              <a:t>+</a:t>
            </a:r>
          </a:p>
        </p:txBody>
      </p:sp>
      <p:pic>
        <p:nvPicPr>
          <p:cNvPr id="6147" name="Picture 3" descr="C:\Users\xuemei\Desktop\07-11ab_Transduc_L.jpg"/>
          <p:cNvPicPr>
            <a:picLocks noChangeAspect="1" noChangeArrowheads="1"/>
          </p:cNvPicPr>
          <p:nvPr/>
        </p:nvPicPr>
        <p:blipFill rotWithShape="1">
          <a:blip r:embed="rId3">
            <a:extLst>
              <a:ext uri="{28A0092B-C50C-407E-A947-70E740481C1C}">
                <a14:useLocalDpi xmlns:a14="http://schemas.microsoft.com/office/drawing/2010/main" val="0"/>
              </a:ext>
            </a:extLst>
          </a:blip>
          <a:srcRect l="51461" b="8622"/>
          <a:stretch/>
        </p:blipFill>
        <p:spPr bwMode="auto">
          <a:xfrm>
            <a:off x="3851920" y="620688"/>
            <a:ext cx="4896544" cy="644298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xuemei\Desktop\gust_chan.gif"/>
          <p:cNvPicPr>
            <a:picLocks noChangeAspect="1" noChangeArrowheads="1"/>
          </p:cNvPicPr>
          <p:nvPr/>
        </p:nvPicPr>
        <p:blipFill rotWithShape="1">
          <a:blip r:embed="rId4">
            <a:extLst>
              <a:ext uri="{28A0092B-C50C-407E-A947-70E740481C1C}">
                <a14:useLocalDpi xmlns:a14="http://schemas.microsoft.com/office/drawing/2010/main" val="0"/>
              </a:ext>
            </a:extLst>
          </a:blip>
          <a:srcRect l="34836" r="33254" b="52186"/>
          <a:stretch/>
        </p:blipFill>
        <p:spPr bwMode="auto">
          <a:xfrm>
            <a:off x="260610" y="2564904"/>
            <a:ext cx="3563888" cy="3718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7817" y="0"/>
            <a:ext cx="8229600" cy="1143000"/>
          </a:xfrm>
        </p:spPr>
        <p:txBody>
          <a:bodyPr/>
          <a:lstStyle/>
          <a:p>
            <a:pPr algn="l" eaLnBrk="1" hangingPunct="1">
              <a:defRPr/>
            </a:pPr>
            <a:r>
              <a:rPr lang="zh-CN" altLang="en-US" dirty="0" smtClean="0"/>
              <a:t>甜味 </a:t>
            </a:r>
            <a:r>
              <a:rPr lang="en-US" altLang="zh-CN" dirty="0" smtClean="0"/>
              <a:t>(Sweetness)</a:t>
            </a:r>
          </a:p>
        </p:txBody>
      </p:sp>
      <p:sp>
        <p:nvSpPr>
          <p:cNvPr id="33795" name="Rectangle 3"/>
          <p:cNvSpPr>
            <a:spLocks noGrp="1" noChangeArrowheads="1"/>
          </p:cNvSpPr>
          <p:nvPr>
            <p:ph type="body" idx="1"/>
          </p:nvPr>
        </p:nvSpPr>
        <p:spPr>
          <a:xfrm>
            <a:off x="107504" y="1124744"/>
            <a:ext cx="2232248" cy="3773016"/>
          </a:xfrm>
        </p:spPr>
        <p:txBody>
          <a:bodyPr/>
          <a:lstStyle/>
          <a:p>
            <a:pPr eaLnBrk="1" hangingPunct="1">
              <a:lnSpc>
                <a:spcPct val="80000"/>
              </a:lnSpc>
              <a:defRPr/>
            </a:pPr>
            <a:endParaRPr lang="en-US" altLang="zh-CN" sz="2400" dirty="0" smtClean="0"/>
          </a:p>
          <a:p>
            <a:pPr eaLnBrk="1" hangingPunct="1">
              <a:lnSpc>
                <a:spcPct val="80000"/>
              </a:lnSpc>
              <a:defRPr/>
            </a:pPr>
            <a:r>
              <a:rPr lang="zh-CN" altLang="en-US" sz="2400" dirty="0" smtClean="0"/>
              <a:t>糖类、蛋白质以及少数其他物质</a:t>
            </a:r>
            <a:endParaRPr lang="en-US" altLang="zh-CN" sz="2400" dirty="0" smtClean="0"/>
          </a:p>
          <a:p>
            <a:pPr marL="0" indent="0" eaLnBrk="1" hangingPunct="1">
              <a:lnSpc>
                <a:spcPct val="80000"/>
              </a:lnSpc>
              <a:buNone/>
              <a:defRPr/>
            </a:pPr>
            <a:endParaRPr lang="en-US" altLang="zh-CN" sz="2400" dirty="0"/>
          </a:p>
          <a:p>
            <a:pPr eaLnBrk="1" hangingPunct="1">
              <a:lnSpc>
                <a:spcPct val="80000"/>
              </a:lnSpc>
              <a:defRPr/>
            </a:pPr>
            <a:r>
              <a:rPr lang="en-US" altLang="zh-CN" sz="2400" dirty="0" smtClean="0"/>
              <a:t>T1R2 &amp; T1R3</a:t>
            </a:r>
          </a:p>
          <a:p>
            <a:pPr eaLnBrk="1" hangingPunct="1">
              <a:lnSpc>
                <a:spcPct val="80000"/>
              </a:lnSpc>
              <a:defRPr/>
            </a:pPr>
            <a:endParaRPr lang="en-US" altLang="zh-CN" sz="2400" dirty="0" smtClean="0"/>
          </a:p>
          <a:p>
            <a:pPr eaLnBrk="1" hangingPunct="1">
              <a:lnSpc>
                <a:spcPct val="80000"/>
              </a:lnSpc>
              <a:defRPr/>
            </a:pPr>
            <a:endParaRPr lang="en-US" altLang="zh-CN" sz="2400" dirty="0"/>
          </a:p>
          <a:p>
            <a:pPr eaLnBrk="1" hangingPunct="1">
              <a:lnSpc>
                <a:spcPct val="80000"/>
              </a:lnSpc>
              <a:defRPr/>
            </a:pPr>
            <a:r>
              <a:rPr lang="zh-CN" altLang="en-US" sz="2400" dirty="0" smtClean="0"/>
              <a:t>高甜：</a:t>
            </a:r>
            <a:r>
              <a:rPr lang="en-US" altLang="zh-CN" sz="2400" dirty="0" smtClean="0"/>
              <a:t>T1R3</a:t>
            </a:r>
            <a:endParaRPr lang="zh-CN" altLang="en-US" sz="2400" dirty="0" smtClean="0"/>
          </a:p>
          <a:p>
            <a:pPr eaLnBrk="1" hangingPunct="1">
              <a:lnSpc>
                <a:spcPct val="80000"/>
              </a:lnSpc>
              <a:defRPr/>
            </a:pPr>
            <a:endParaRPr lang="zh-CN" altLang="en-US" sz="2400" dirty="0" smtClean="0"/>
          </a:p>
          <a:p>
            <a:pPr eaLnBrk="1" hangingPunct="1">
              <a:lnSpc>
                <a:spcPct val="80000"/>
              </a:lnSpc>
              <a:defRPr/>
            </a:pPr>
            <a:endParaRPr lang="zh-CN" altLang="en-US" sz="2400" dirty="0" smtClean="0"/>
          </a:p>
        </p:txBody>
      </p:sp>
      <p:pic>
        <p:nvPicPr>
          <p:cNvPr id="8194" name="Picture 2" descr="C:\Users\xuemei\Desktop\card-3903666-b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089" y="623145"/>
            <a:ext cx="3827545" cy="558666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xue\生理心理学\3215_PNS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16" t="46942" r="34042"/>
          <a:stretch/>
        </p:blipFill>
        <p:spPr bwMode="auto">
          <a:xfrm>
            <a:off x="2555776" y="2379484"/>
            <a:ext cx="2448272" cy="27906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xue\生理心理学\3216_PNS5.jpg"/>
          <p:cNvPicPr>
            <a:picLocks noChangeAspect="1" noChangeArrowheads="1"/>
          </p:cNvPicPr>
          <p:nvPr/>
        </p:nvPicPr>
        <p:blipFill rotWithShape="1">
          <a:blip r:embed="rId4">
            <a:extLst>
              <a:ext uri="{28A0092B-C50C-407E-A947-70E740481C1C}">
                <a14:useLocalDpi xmlns:a14="http://schemas.microsoft.com/office/drawing/2010/main" val="0"/>
              </a:ext>
            </a:extLst>
          </a:blip>
          <a:srcRect r="41824" b="51791"/>
          <a:stretch/>
        </p:blipFill>
        <p:spPr bwMode="auto">
          <a:xfrm>
            <a:off x="2554898" y="836712"/>
            <a:ext cx="6624736" cy="54634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095" y="839407"/>
            <a:ext cx="6132341" cy="5605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前庭觉</a:t>
            </a:r>
            <a:endParaRPr lang="en-US" dirty="0"/>
          </a:p>
        </p:txBody>
      </p:sp>
      <p:sp>
        <p:nvSpPr>
          <p:cNvPr id="3" name="Content Placeholder 2"/>
          <p:cNvSpPr>
            <a:spLocks noGrp="1"/>
          </p:cNvSpPr>
          <p:nvPr>
            <p:ph idx="1"/>
          </p:nvPr>
        </p:nvSpPr>
        <p:spPr>
          <a:xfrm>
            <a:off x="457200" y="1600201"/>
            <a:ext cx="8229600" cy="3556992"/>
          </a:xfrm>
        </p:spPr>
        <p:txBody>
          <a:bodyPr/>
          <a:lstStyle/>
          <a:p>
            <a:r>
              <a:rPr lang="zh-CN" altLang="en-US" dirty="0"/>
              <a:t>平</a:t>
            </a:r>
            <a:r>
              <a:rPr lang="zh-CN" altLang="en-US" dirty="0" smtClean="0"/>
              <a:t>衡感</a:t>
            </a:r>
            <a:endParaRPr lang="en-US" altLang="zh-CN" dirty="0" smtClean="0"/>
          </a:p>
          <a:p>
            <a:endParaRPr lang="en-US" altLang="zh-CN" dirty="0"/>
          </a:p>
          <a:p>
            <a:endParaRPr lang="en-US" altLang="zh-CN" dirty="0" smtClean="0"/>
          </a:p>
          <a:p>
            <a:r>
              <a:rPr lang="zh-CN" altLang="en-US" dirty="0"/>
              <a:t>检</a:t>
            </a:r>
            <a:r>
              <a:rPr lang="zh-CN" altLang="en-US" dirty="0" smtClean="0"/>
              <a:t>测头部移动</a:t>
            </a:r>
            <a:r>
              <a:rPr lang="en-US" altLang="zh-CN" dirty="0" smtClean="0"/>
              <a:t>/</a:t>
            </a:r>
            <a:r>
              <a:rPr lang="zh-CN" altLang="en-US" dirty="0" smtClean="0"/>
              <a:t>加速度</a:t>
            </a:r>
            <a:endParaRPr lang="en-US" altLang="zh-CN" dirty="0" smtClean="0"/>
          </a:p>
          <a:p>
            <a:pPr lvl="1"/>
            <a:r>
              <a:rPr lang="zh-CN" altLang="en-US" dirty="0" smtClean="0"/>
              <a:t>引导眼睛进行补偿性运动</a:t>
            </a:r>
            <a:endParaRPr lang="en-US" dirty="0"/>
          </a:p>
        </p:txBody>
      </p:sp>
    </p:spTree>
    <p:extLst>
      <p:ext uri="{BB962C8B-B14F-4D97-AF65-F5344CB8AC3E}">
        <p14:creationId xmlns:p14="http://schemas.microsoft.com/office/powerpoint/2010/main" val="18416798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Rot="1" noChangeArrowheads="1"/>
          </p:cNvSpPr>
          <p:nvPr>
            <p:ph type="title"/>
          </p:nvPr>
        </p:nvSpPr>
        <p:spPr/>
        <p:txBody>
          <a:bodyPr/>
          <a:lstStyle/>
          <a:p>
            <a:pPr algn="l" eaLnBrk="1" hangingPunct="1">
              <a:defRPr/>
            </a:pPr>
            <a:r>
              <a:rPr lang="zh-CN" altLang="en-US" dirty="0" smtClean="0"/>
              <a:t>苦味 </a:t>
            </a:r>
            <a:r>
              <a:rPr lang="en-US" altLang="zh-CN" dirty="0" smtClean="0"/>
              <a:t>(Bitter)</a:t>
            </a:r>
          </a:p>
        </p:txBody>
      </p:sp>
      <p:sp>
        <p:nvSpPr>
          <p:cNvPr id="5" name="Rectangle 4"/>
          <p:cNvSpPr/>
          <p:nvPr/>
        </p:nvSpPr>
        <p:spPr>
          <a:xfrm>
            <a:off x="35346" y="1484784"/>
            <a:ext cx="4572000" cy="5706177"/>
          </a:xfrm>
          <a:prstGeom prst="rect">
            <a:avLst/>
          </a:prstGeom>
        </p:spPr>
        <p:txBody>
          <a:bodyPr>
            <a:spAutoFit/>
          </a:bodyPr>
          <a:lstStyle/>
          <a:p>
            <a:pPr marL="342900" indent="-342900">
              <a:lnSpc>
                <a:spcPct val="80000"/>
              </a:lnSpc>
              <a:spcBef>
                <a:spcPct val="20000"/>
              </a:spcBef>
              <a:buClr>
                <a:srgbClr val="FFCC00"/>
              </a:buClr>
              <a:buSzPct val="70000"/>
              <a:buFont typeface="Wingdings" pitchFamily="2" charset="2"/>
              <a:buChar char="n"/>
              <a:defRPr/>
            </a:pPr>
            <a:endParaRPr lang="en-US" altLang="zh-CN" sz="2400" kern="0" dirty="0" smtClean="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r>
              <a:rPr lang="en-US" altLang="zh-CN" sz="2400" kern="0" dirty="0" smtClean="0">
                <a:solidFill>
                  <a:srgbClr val="FFFFFF"/>
                </a:solidFill>
                <a:effectLst>
                  <a:outerShdw blurRad="38100" dist="38100" dir="2700000" algn="tl">
                    <a:srgbClr val="000000"/>
                  </a:outerShdw>
                </a:effectLst>
                <a:latin typeface="Garamond"/>
                <a:ea typeface="宋体"/>
              </a:rPr>
              <a:t>T2R family</a:t>
            </a:r>
          </a:p>
          <a:p>
            <a:pPr marL="34290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r>
              <a:rPr lang="en-US" altLang="zh-CN" sz="2400" kern="0" dirty="0">
                <a:solidFill>
                  <a:srgbClr val="FFFFFF"/>
                </a:solidFill>
                <a:effectLst>
                  <a:outerShdw blurRad="38100" dist="38100" dir="2700000" algn="tl">
                    <a:srgbClr val="000000"/>
                  </a:outerShdw>
                </a:effectLst>
                <a:latin typeface="Garamond"/>
                <a:ea typeface="宋体"/>
              </a:rPr>
              <a:t>Humans have about 30 genes that code for bitter taste receptors. </a:t>
            </a:r>
          </a:p>
          <a:p>
            <a:pPr marL="34290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r>
              <a:rPr lang="zh-CN" altLang="en-US" sz="2400" kern="0" dirty="0">
                <a:solidFill>
                  <a:srgbClr val="FFFFFF"/>
                </a:solidFill>
                <a:effectLst>
                  <a:outerShdw blurRad="38100" dist="38100" dir="2700000" algn="tl">
                    <a:srgbClr val="000000"/>
                  </a:outerShdw>
                </a:effectLst>
                <a:latin typeface="Garamond"/>
                <a:ea typeface="宋体"/>
              </a:rPr>
              <a:t>一对</a:t>
            </a:r>
            <a:r>
              <a:rPr lang="zh-CN" altLang="en-US" sz="2400" kern="0" dirty="0" smtClean="0">
                <a:solidFill>
                  <a:srgbClr val="FFFFFF"/>
                </a:solidFill>
                <a:effectLst>
                  <a:outerShdw blurRad="38100" dist="38100" dir="2700000" algn="tl">
                    <a:srgbClr val="000000"/>
                  </a:outerShdw>
                </a:effectLst>
                <a:latin typeface="Garamond"/>
                <a:ea typeface="宋体"/>
              </a:rPr>
              <a:t>一</a:t>
            </a:r>
            <a:endParaRPr lang="en-US" altLang="zh-CN" sz="2400" kern="0" dirty="0" smtClean="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r>
              <a:rPr lang="en-US" altLang="zh-CN" sz="2400" kern="0" dirty="0" smtClean="0">
                <a:solidFill>
                  <a:srgbClr val="FFFFFF"/>
                </a:solidFill>
                <a:effectLst>
                  <a:outerShdw blurRad="38100" dist="38100" dir="2700000" algn="tl">
                    <a:srgbClr val="000000"/>
                  </a:outerShdw>
                </a:effectLst>
                <a:latin typeface="Garamond"/>
                <a:ea typeface="宋体"/>
              </a:rPr>
              <a:t>Single taste cell can express all types of T2R</a:t>
            </a:r>
          </a:p>
          <a:p>
            <a:pPr marL="34290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indent="-342900">
              <a:lnSpc>
                <a:spcPct val="80000"/>
              </a:lnSpc>
              <a:spcBef>
                <a:spcPct val="20000"/>
              </a:spcBef>
              <a:buClr>
                <a:srgbClr val="FFCC00"/>
              </a:buClr>
              <a:buSzPct val="70000"/>
              <a:buFont typeface="Wingdings" pitchFamily="2" charset="2"/>
              <a:buChar char="n"/>
              <a:defRPr/>
            </a:pPr>
            <a:r>
              <a:rPr lang="en-US" altLang="zh-CN" sz="2400" kern="0" dirty="0" smtClean="0">
                <a:solidFill>
                  <a:srgbClr val="FFFFFF"/>
                </a:solidFill>
                <a:effectLst>
                  <a:outerShdw blurRad="38100" dist="38100" dir="2700000" algn="tl">
                    <a:srgbClr val="000000"/>
                  </a:outerShdw>
                </a:effectLst>
                <a:latin typeface="Garamond"/>
                <a:ea typeface="宋体"/>
              </a:rPr>
              <a:t>Taste cells express either T2R or T1R receptors</a:t>
            </a:r>
            <a:endParaRPr lang="zh-CN" altLang="en-US" sz="2400" kern="0" dirty="0">
              <a:solidFill>
                <a:srgbClr val="FFFFFF"/>
              </a:solidFill>
              <a:effectLst>
                <a:outerShdw blurRad="38100" dist="38100" dir="2700000" algn="tl">
                  <a:srgbClr val="000000"/>
                </a:outerShdw>
              </a:effectLst>
              <a:latin typeface="Garamond"/>
              <a:ea typeface="宋体"/>
            </a:endParaRPr>
          </a:p>
          <a:p>
            <a:pPr marL="342900" lvl="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lvl="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a:p>
            <a:pPr marL="342900" lvl="0" indent="-342900">
              <a:lnSpc>
                <a:spcPct val="80000"/>
              </a:lnSpc>
              <a:spcBef>
                <a:spcPct val="20000"/>
              </a:spcBef>
              <a:buClr>
                <a:srgbClr val="FFCC00"/>
              </a:buClr>
              <a:buSzPct val="70000"/>
              <a:buFont typeface="Wingdings" pitchFamily="2" charset="2"/>
              <a:buChar char="n"/>
              <a:defRPr/>
            </a:pPr>
            <a:endParaRPr lang="en-US" altLang="zh-CN" sz="2400" kern="0" dirty="0">
              <a:solidFill>
                <a:srgbClr val="FFFFFF"/>
              </a:solidFill>
              <a:effectLst>
                <a:outerShdw blurRad="38100" dist="38100" dir="2700000" algn="tl">
                  <a:srgbClr val="000000"/>
                </a:outerShdw>
              </a:effectLst>
              <a:latin typeface="Garamond"/>
              <a:ea typeface="宋体"/>
            </a:endParaRPr>
          </a:p>
        </p:txBody>
      </p:sp>
      <p:pic>
        <p:nvPicPr>
          <p:cNvPr id="3075" name="Picture 3" descr="C:\xue\生理心理学\3216_PNS5.jpg"/>
          <p:cNvPicPr>
            <a:picLocks noChangeAspect="1" noChangeArrowheads="1"/>
          </p:cNvPicPr>
          <p:nvPr/>
        </p:nvPicPr>
        <p:blipFill rotWithShape="1">
          <a:blip r:embed="rId2">
            <a:extLst>
              <a:ext uri="{28A0092B-C50C-407E-A947-70E740481C1C}">
                <a14:useLocalDpi xmlns:a14="http://schemas.microsoft.com/office/drawing/2010/main" val="0"/>
              </a:ext>
            </a:extLst>
          </a:blip>
          <a:srcRect l="58385" b="55371"/>
          <a:stretch/>
        </p:blipFill>
        <p:spPr bwMode="auto">
          <a:xfrm>
            <a:off x="5818504" y="1052736"/>
            <a:ext cx="3319114" cy="35423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1416" r="70524" b="6954"/>
          <a:stretch/>
        </p:blipFill>
        <p:spPr bwMode="auto">
          <a:xfrm>
            <a:off x="3942648" y="1124744"/>
            <a:ext cx="2442166" cy="251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C:\xue\生理心理学\3217_PNS5.jpg"/>
          <p:cNvPicPr>
            <a:picLocks noChangeAspect="1" noChangeArrowheads="1"/>
          </p:cNvPicPr>
          <p:nvPr/>
        </p:nvPicPr>
        <p:blipFill rotWithShape="1">
          <a:blip r:embed="rId4">
            <a:extLst>
              <a:ext uri="{28A0092B-C50C-407E-A947-70E740481C1C}">
                <a14:useLocalDpi xmlns:a14="http://schemas.microsoft.com/office/drawing/2010/main" val="0"/>
              </a:ext>
            </a:extLst>
          </a:blip>
          <a:srcRect t="45316"/>
          <a:stretch/>
        </p:blipFill>
        <p:spPr bwMode="auto">
          <a:xfrm>
            <a:off x="4276119" y="1124744"/>
            <a:ext cx="5008927" cy="53887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algn="l" eaLnBrk="1" hangingPunct="1">
              <a:defRPr/>
            </a:pPr>
            <a:r>
              <a:rPr lang="zh-CN" altLang="en-US" sz="3600" smtClean="0"/>
              <a:t>苦味的来源</a:t>
            </a:r>
          </a:p>
        </p:txBody>
      </p:sp>
      <p:sp>
        <p:nvSpPr>
          <p:cNvPr id="63491" name="Rectangle 3"/>
          <p:cNvSpPr>
            <a:spLocks noGrp="1" noChangeArrowheads="1"/>
          </p:cNvSpPr>
          <p:nvPr>
            <p:ph type="body" idx="1"/>
          </p:nvPr>
        </p:nvSpPr>
        <p:spPr>
          <a:xfrm>
            <a:off x="457200" y="1600200"/>
            <a:ext cx="5554663" cy="4525963"/>
          </a:xfrm>
        </p:spPr>
        <p:txBody>
          <a:bodyPr/>
          <a:lstStyle/>
          <a:p>
            <a:pPr eaLnBrk="1" hangingPunct="1">
              <a:lnSpc>
                <a:spcPct val="90000"/>
              </a:lnSpc>
              <a:defRPr/>
            </a:pPr>
            <a:r>
              <a:rPr lang="zh-CN" altLang="en-US" dirty="0" smtClean="0"/>
              <a:t>有毒生物碱多源于植物</a:t>
            </a:r>
          </a:p>
          <a:p>
            <a:pPr lvl="1" eaLnBrk="1" hangingPunct="1">
              <a:lnSpc>
                <a:spcPct val="90000"/>
              </a:lnSpc>
              <a:defRPr/>
            </a:pPr>
            <a:r>
              <a:rPr lang="zh-CN" altLang="en-US" dirty="0" smtClean="0"/>
              <a:t>奎宁 </a:t>
            </a:r>
            <a:r>
              <a:rPr lang="en-US" altLang="zh-CN" dirty="0" smtClean="0"/>
              <a:t>(Quinine)</a:t>
            </a:r>
          </a:p>
          <a:p>
            <a:pPr lvl="2" eaLnBrk="1" hangingPunct="1">
              <a:lnSpc>
                <a:spcPct val="90000"/>
              </a:lnSpc>
              <a:defRPr/>
            </a:pPr>
            <a:r>
              <a:rPr lang="zh-CN" altLang="en-US" dirty="0" smtClean="0"/>
              <a:t>金鸡纳碱</a:t>
            </a:r>
          </a:p>
          <a:p>
            <a:pPr lvl="2" eaLnBrk="1" hangingPunct="1">
              <a:lnSpc>
                <a:spcPct val="90000"/>
              </a:lnSpc>
              <a:defRPr/>
            </a:pPr>
            <a:endParaRPr lang="zh-CN" altLang="en-US" dirty="0" smtClean="0"/>
          </a:p>
          <a:p>
            <a:pPr lvl="1" eaLnBrk="1" hangingPunct="1">
              <a:lnSpc>
                <a:spcPct val="90000"/>
              </a:lnSpc>
              <a:defRPr/>
            </a:pPr>
            <a:r>
              <a:rPr lang="zh-CN" altLang="en-US" dirty="0" smtClean="0"/>
              <a:t>颠茄</a:t>
            </a:r>
            <a:r>
              <a:rPr lang="en-US" altLang="zh-CN" dirty="0" smtClean="0">
                <a:latin typeface="Arial"/>
              </a:rPr>
              <a:t>——</a:t>
            </a:r>
            <a:r>
              <a:rPr lang="zh-CN" altLang="en-US" dirty="0" smtClean="0"/>
              <a:t>阿托品</a:t>
            </a:r>
          </a:p>
          <a:p>
            <a:pPr lvl="2" eaLnBrk="1" hangingPunct="1">
              <a:lnSpc>
                <a:spcPct val="90000"/>
              </a:lnSpc>
              <a:defRPr/>
            </a:pPr>
            <a:r>
              <a:rPr lang="en-US" altLang="zh-CN" dirty="0" smtClean="0"/>
              <a:t>belladonna (Italian for "beautiful lady")</a:t>
            </a:r>
          </a:p>
          <a:p>
            <a:pPr lvl="1" eaLnBrk="1" hangingPunct="1">
              <a:lnSpc>
                <a:spcPct val="90000"/>
              </a:lnSpc>
              <a:defRPr/>
            </a:pPr>
            <a:endParaRPr lang="en-US" altLang="zh-CN" dirty="0" smtClean="0"/>
          </a:p>
          <a:p>
            <a:pPr eaLnBrk="1" hangingPunct="1">
              <a:lnSpc>
                <a:spcPct val="90000"/>
              </a:lnSpc>
              <a:defRPr/>
            </a:pPr>
            <a:r>
              <a:rPr lang="zh-CN" altLang="en-US" dirty="0" smtClean="0"/>
              <a:t>食草动物对有毒物质的耐受性更强</a:t>
            </a:r>
          </a:p>
        </p:txBody>
      </p:sp>
      <p:pic>
        <p:nvPicPr>
          <p:cNvPr id="40964" name="Picture 8" descr="Toxic Plants"/>
          <p:cNvPicPr>
            <a:picLocks noChangeAspect="1" noChangeArrowheads="1"/>
          </p:cNvPicPr>
          <p:nvPr/>
        </p:nvPicPr>
        <p:blipFill>
          <a:blip r:embed="rId3">
            <a:extLst>
              <a:ext uri="{28A0092B-C50C-407E-A947-70E740481C1C}">
                <a14:useLocalDpi xmlns:a14="http://schemas.microsoft.com/office/drawing/2010/main" val="0"/>
              </a:ext>
            </a:extLst>
          </a:blip>
          <a:srcRect l="71838"/>
          <a:stretch>
            <a:fillRect/>
          </a:stretch>
        </p:blipFill>
        <p:spPr bwMode="auto">
          <a:xfrm>
            <a:off x="6024563" y="2133600"/>
            <a:ext cx="31194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p:txBody>
          <a:bodyPr/>
          <a:lstStyle/>
          <a:p>
            <a:pPr algn="l" eaLnBrk="1" hangingPunct="1">
              <a:defRPr/>
            </a:pPr>
            <a:r>
              <a:rPr lang="zh-CN" altLang="en-US" sz="3600" dirty="0"/>
              <a:t>苯硫</a:t>
            </a:r>
            <a:r>
              <a:rPr lang="zh-CN" altLang="en-US" sz="3600" dirty="0" smtClean="0"/>
              <a:t>脲</a:t>
            </a:r>
            <a:r>
              <a:rPr lang="en-US" altLang="zh-CN" sz="3600" dirty="0"/>
              <a:t>(</a:t>
            </a:r>
            <a:r>
              <a:rPr lang="en-US" altLang="zh-CN" sz="3600" dirty="0" err="1" smtClean="0"/>
              <a:t>Phenylthiocarbamide,PTC</a:t>
            </a:r>
            <a:r>
              <a:rPr lang="en-US" altLang="zh-CN" sz="3600" dirty="0" smtClean="0"/>
              <a:t>)</a:t>
            </a:r>
          </a:p>
        </p:txBody>
      </p:sp>
      <p:sp>
        <p:nvSpPr>
          <p:cNvPr id="62467" name="Rectangle 3"/>
          <p:cNvSpPr>
            <a:spLocks noGrp="1" noChangeArrowheads="1"/>
          </p:cNvSpPr>
          <p:nvPr>
            <p:ph type="body" idx="1"/>
          </p:nvPr>
        </p:nvSpPr>
        <p:spPr>
          <a:xfrm>
            <a:off x="457200" y="1600200"/>
            <a:ext cx="5338763" cy="4525963"/>
          </a:xfrm>
        </p:spPr>
        <p:txBody>
          <a:bodyPr/>
          <a:lstStyle/>
          <a:p>
            <a:pPr eaLnBrk="1" hangingPunct="1">
              <a:defRPr/>
            </a:pPr>
            <a:r>
              <a:rPr lang="en-US" altLang="zh-CN" sz="2800" dirty="0" smtClean="0"/>
              <a:t>The genetic taste phenomenon of PTC</a:t>
            </a:r>
          </a:p>
          <a:p>
            <a:pPr lvl="1" eaLnBrk="1" hangingPunct="1">
              <a:defRPr/>
            </a:pPr>
            <a:r>
              <a:rPr lang="en-US" altLang="zh-CN" sz="2400" dirty="0" smtClean="0"/>
              <a:t>1931, chemist Arthur Fox </a:t>
            </a:r>
          </a:p>
          <a:p>
            <a:pPr marL="0" indent="0" eaLnBrk="1" hangingPunct="1">
              <a:buNone/>
              <a:defRPr/>
            </a:pPr>
            <a:endParaRPr lang="en-US" altLang="zh-CN" sz="2800" dirty="0" smtClean="0"/>
          </a:p>
          <a:p>
            <a:pPr eaLnBrk="1" hangingPunct="1">
              <a:defRPr/>
            </a:pPr>
            <a:r>
              <a:rPr lang="en-US" altLang="zh-CN" sz="2800" dirty="0" smtClean="0"/>
              <a:t>The PTC gene, TAS2R38 (2003)</a:t>
            </a:r>
          </a:p>
          <a:p>
            <a:pPr eaLnBrk="1" hangingPunct="1">
              <a:defRPr/>
            </a:pPr>
            <a:endParaRPr lang="en-US" altLang="zh-CN" sz="2800" dirty="0" smtClean="0"/>
          </a:p>
        </p:txBody>
      </p:sp>
      <p:pic>
        <p:nvPicPr>
          <p:cNvPr id="41988" name="Picture 5" descr="PTC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340768"/>
            <a:ext cx="255587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Pedig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090" y="3140968"/>
            <a:ext cx="3492500"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pPr eaLnBrk="1" hangingPunct="1">
              <a:defRPr/>
            </a:pPr>
            <a:r>
              <a:rPr lang="zh-CN" altLang="en-US" smtClean="0"/>
              <a:t>鲜味 </a:t>
            </a:r>
            <a:r>
              <a:rPr lang="en-US" altLang="zh-CN" smtClean="0"/>
              <a:t>(umami</a:t>
            </a:r>
            <a:r>
              <a:rPr lang="en-US" altLang="zh-CN" sz="3200" smtClean="0"/>
              <a:t>)</a:t>
            </a:r>
            <a:r>
              <a:rPr lang="en-US" altLang="zh-CN" sz="3200" smtClean="0">
                <a:latin typeface="Arial"/>
              </a:rPr>
              <a:t>——</a:t>
            </a:r>
            <a:r>
              <a:rPr lang="zh-CN" altLang="en-US" sz="3200" smtClean="0"/>
              <a:t>第五种味觉</a:t>
            </a:r>
          </a:p>
        </p:txBody>
      </p:sp>
      <p:sp>
        <p:nvSpPr>
          <p:cNvPr id="68611" name="Rectangle 3"/>
          <p:cNvSpPr>
            <a:spLocks noGrp="1" noChangeArrowheads="1"/>
          </p:cNvSpPr>
          <p:nvPr>
            <p:ph type="body" idx="1"/>
          </p:nvPr>
        </p:nvSpPr>
        <p:spPr>
          <a:xfrm>
            <a:off x="179512" y="1628800"/>
            <a:ext cx="8856984" cy="3484984"/>
          </a:xfrm>
        </p:spPr>
        <p:txBody>
          <a:bodyPr/>
          <a:lstStyle/>
          <a:p>
            <a:pPr eaLnBrk="1" hangingPunct="1">
              <a:lnSpc>
                <a:spcPct val="90000"/>
              </a:lnSpc>
              <a:defRPr/>
            </a:pPr>
            <a:r>
              <a:rPr lang="en-US" altLang="zh-CN" sz="2800" dirty="0" smtClean="0"/>
              <a:t>umami (</a:t>
            </a:r>
            <a:r>
              <a:rPr lang="zh-CN" altLang="en-US" sz="2800" dirty="0" smtClean="0"/>
              <a:t>うま味</a:t>
            </a:r>
            <a:r>
              <a:rPr lang="en-US" altLang="zh-CN" sz="2800" dirty="0" smtClean="0"/>
              <a:t>) = </a:t>
            </a:r>
            <a:r>
              <a:rPr lang="en-US" altLang="en-US" sz="2800" dirty="0" err="1" smtClean="0"/>
              <a:t>umai</a:t>
            </a:r>
            <a:r>
              <a:rPr lang="en-US" altLang="en-US" sz="2800" dirty="0" smtClean="0"/>
              <a:t> (</a:t>
            </a:r>
            <a:r>
              <a:rPr lang="en-US" altLang="en-US" sz="2800" dirty="0" err="1" smtClean="0"/>
              <a:t>うまい</a:t>
            </a:r>
            <a:r>
              <a:rPr lang="en-US" altLang="en-US" sz="2800" dirty="0" smtClean="0"/>
              <a:t>) "delicious" </a:t>
            </a:r>
            <a:r>
              <a:rPr lang="en-US" altLang="zh-CN" sz="2800" dirty="0" smtClean="0"/>
              <a:t>+ </a:t>
            </a:r>
            <a:r>
              <a:rPr lang="en-US" altLang="en-US" sz="2800" dirty="0" smtClean="0"/>
              <a:t>mi (味) "taste</a:t>
            </a:r>
            <a:r>
              <a:rPr lang="en-US" altLang="en-US" sz="2800" dirty="0" smtClean="0">
                <a:latin typeface="Arial"/>
              </a:rPr>
              <a:t>“</a:t>
            </a:r>
            <a:endParaRPr lang="en-US" altLang="zh-CN" sz="2800" dirty="0" smtClean="0"/>
          </a:p>
          <a:p>
            <a:pPr eaLnBrk="1" hangingPunct="1">
              <a:lnSpc>
                <a:spcPct val="90000"/>
              </a:lnSpc>
              <a:defRPr/>
            </a:pPr>
            <a:r>
              <a:rPr lang="zh-CN" altLang="en-US" sz="2800" dirty="0" smtClean="0"/>
              <a:t>谷氨酸盐 </a:t>
            </a:r>
            <a:r>
              <a:rPr lang="en-US" altLang="zh-CN" sz="2800" dirty="0" smtClean="0"/>
              <a:t>(Glutamate); T1R1+T1R3</a:t>
            </a:r>
          </a:p>
          <a:p>
            <a:pPr eaLnBrk="1" hangingPunct="1">
              <a:lnSpc>
                <a:spcPct val="90000"/>
              </a:lnSpc>
              <a:defRPr/>
            </a:pPr>
            <a:r>
              <a:rPr lang="en-US" altLang="zh-CN" sz="2800" dirty="0" smtClean="0"/>
              <a:t>All taste buds on the tongue and other regions of the mouth can detect umami taste independently of their location.</a:t>
            </a:r>
          </a:p>
        </p:txBody>
      </p:sp>
      <p:pic>
        <p:nvPicPr>
          <p:cNvPr id="1026" name="Picture 2" descr="C:\xue\生理心理学\3215_PNS5.jpg"/>
          <p:cNvPicPr>
            <a:picLocks noChangeAspect="1" noChangeArrowheads="1"/>
          </p:cNvPicPr>
          <p:nvPr/>
        </p:nvPicPr>
        <p:blipFill rotWithShape="1">
          <a:blip r:embed="rId2">
            <a:extLst>
              <a:ext uri="{28A0092B-C50C-407E-A947-70E740481C1C}">
                <a14:useLocalDpi xmlns:a14="http://schemas.microsoft.com/office/drawing/2010/main" val="0"/>
              </a:ext>
            </a:extLst>
          </a:blip>
          <a:srcRect l="67889" t="51994"/>
          <a:stretch/>
        </p:blipFill>
        <p:spPr bwMode="auto">
          <a:xfrm>
            <a:off x="179512" y="3964974"/>
            <a:ext cx="2675252" cy="292494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xue\生理心理学\3216_PNS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3012387" y="3951786"/>
            <a:ext cx="5904656" cy="293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defRPr/>
            </a:pPr>
            <a:r>
              <a:rPr lang="zh-CN" altLang="en-US" smtClean="0"/>
              <a:t>脂味 </a:t>
            </a:r>
            <a:r>
              <a:rPr lang="en-US" altLang="zh-CN" smtClean="0"/>
              <a:t>(Fattiness) </a:t>
            </a:r>
            <a:r>
              <a:rPr lang="en-US" altLang="zh-CN" sz="3200" smtClean="0">
                <a:latin typeface="Arial"/>
              </a:rPr>
              <a:t>——</a:t>
            </a:r>
            <a:r>
              <a:rPr lang="zh-CN" altLang="en-US" sz="3200" smtClean="0"/>
              <a:t>第六种味觉</a:t>
            </a:r>
          </a:p>
        </p:txBody>
      </p:sp>
      <p:sp>
        <p:nvSpPr>
          <p:cNvPr id="73731" name="Rectangle 3"/>
          <p:cNvSpPr>
            <a:spLocks noGrp="1" noChangeArrowheads="1"/>
          </p:cNvSpPr>
          <p:nvPr>
            <p:ph type="body" idx="1"/>
          </p:nvPr>
        </p:nvSpPr>
        <p:spPr>
          <a:xfrm>
            <a:off x="457200" y="1600200"/>
            <a:ext cx="4835525" cy="3629000"/>
          </a:xfrm>
        </p:spPr>
        <p:txBody>
          <a:bodyPr/>
          <a:lstStyle/>
          <a:p>
            <a:pPr eaLnBrk="1" hangingPunct="1">
              <a:defRPr/>
            </a:pPr>
            <a:r>
              <a:rPr lang="en-US" altLang="zh-CN" sz="2800" dirty="0" smtClean="0"/>
              <a:t>the </a:t>
            </a:r>
            <a:r>
              <a:rPr lang="en-US" altLang="zh-CN" sz="2800" dirty="0"/>
              <a:t>CD36 </a:t>
            </a:r>
            <a:r>
              <a:rPr lang="en-US" altLang="zh-CN" sz="2800" dirty="0" smtClean="0"/>
              <a:t>receptor (fatty </a:t>
            </a:r>
            <a:r>
              <a:rPr lang="en-US" altLang="zh-CN" sz="2800" dirty="0"/>
              <a:t>a</a:t>
            </a:r>
            <a:r>
              <a:rPr lang="en-US" altLang="zh-CN" sz="2800" dirty="0" smtClean="0"/>
              <a:t>cid transporter) responds to fatty acids in mice (</a:t>
            </a:r>
            <a:r>
              <a:rPr lang="en-US" sz="2800" dirty="0" err="1" smtClean="0"/>
              <a:t>Laugerette</a:t>
            </a:r>
            <a:r>
              <a:rPr lang="zh-CN" altLang="en-US" sz="2800" dirty="0" smtClean="0"/>
              <a:t> </a:t>
            </a:r>
            <a:r>
              <a:rPr lang="en-US" altLang="zh-CN" sz="2800" dirty="0" smtClean="0"/>
              <a:t>et al.,</a:t>
            </a:r>
            <a:r>
              <a:rPr lang="zh-CN" altLang="en-US" sz="2800" dirty="0" smtClean="0"/>
              <a:t> </a:t>
            </a:r>
            <a:r>
              <a:rPr lang="en-US" altLang="zh-CN" sz="2800" dirty="0"/>
              <a:t>2005</a:t>
            </a:r>
            <a:r>
              <a:rPr lang="zh-CN" altLang="en-US" sz="2800" dirty="0" smtClean="0"/>
              <a:t>）</a:t>
            </a:r>
            <a:endParaRPr lang="en-US" altLang="zh-CN" sz="2800" dirty="0" smtClean="0"/>
          </a:p>
          <a:p>
            <a:pPr eaLnBrk="1" hangingPunct="1">
              <a:defRPr/>
            </a:pPr>
            <a:endParaRPr lang="en-US" altLang="zh-CN" sz="2800" dirty="0"/>
          </a:p>
          <a:p>
            <a:pPr eaLnBrk="1" hangingPunct="1">
              <a:defRPr/>
            </a:pPr>
            <a:r>
              <a:rPr lang="zh-CN" altLang="en-US" sz="2800" dirty="0" smtClean="0"/>
              <a:t>脂肪酶（</a:t>
            </a:r>
            <a:r>
              <a:rPr lang="en-US" altLang="zh-CN" sz="2800" dirty="0" smtClean="0"/>
              <a:t>Lingual lipase</a:t>
            </a:r>
            <a:r>
              <a:rPr lang="zh-CN" altLang="en-US" sz="2800" dirty="0" smtClean="0"/>
              <a:t>）</a:t>
            </a:r>
            <a:endParaRPr lang="en-US" altLang="zh-CN" sz="2800" dirty="0" smtClean="0"/>
          </a:p>
          <a:p>
            <a:pPr eaLnBrk="1" hangingPunct="1">
              <a:defRPr/>
            </a:pPr>
            <a:endParaRPr lang="en-US" altLang="zh-CN" sz="2800" dirty="0" smtClean="0"/>
          </a:p>
        </p:txBody>
      </p:sp>
      <p:pic>
        <p:nvPicPr>
          <p:cNvPr id="1026" name="Picture 2" descr="http://tupian.enterdesk.com/uploadfile/2013/0912/2013091205493936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628799"/>
            <a:ext cx="3008236" cy="27051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204" y="4335526"/>
            <a:ext cx="30861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p:txBody>
          <a:bodyPr/>
          <a:lstStyle/>
          <a:p>
            <a:pPr eaLnBrk="1" hangingPunct="1">
              <a:defRPr/>
            </a:pPr>
            <a:r>
              <a:rPr lang="en-US" altLang="zh-CN" smtClean="0"/>
              <a:t>Other taste?</a:t>
            </a:r>
          </a:p>
        </p:txBody>
      </p:sp>
      <p:sp>
        <p:nvSpPr>
          <p:cNvPr id="107523" name="Rectangle 3"/>
          <p:cNvSpPr>
            <a:spLocks noGrp="1" noChangeArrowheads="1"/>
          </p:cNvSpPr>
          <p:nvPr>
            <p:ph type="body" idx="1"/>
          </p:nvPr>
        </p:nvSpPr>
        <p:spPr>
          <a:xfrm>
            <a:off x="457200" y="1600201"/>
            <a:ext cx="8229600" cy="532656"/>
          </a:xfrm>
        </p:spPr>
        <p:txBody>
          <a:bodyPr/>
          <a:lstStyle/>
          <a:p>
            <a:pPr eaLnBrk="1" hangingPunct="1">
              <a:defRPr/>
            </a:pPr>
            <a:r>
              <a:rPr lang="zh-CN" altLang="en-US" dirty="0" smtClean="0"/>
              <a:t>酸甜苦</a:t>
            </a:r>
            <a:r>
              <a:rPr lang="zh-CN" altLang="en-US" dirty="0" smtClean="0">
                <a:solidFill>
                  <a:srgbClr val="FF0000"/>
                </a:solidFill>
              </a:rPr>
              <a:t>辣</a:t>
            </a:r>
            <a:r>
              <a:rPr lang="zh-CN" altLang="en-US" dirty="0" smtClean="0"/>
              <a:t>咸</a:t>
            </a:r>
          </a:p>
        </p:txBody>
      </p:sp>
      <p:sp>
        <p:nvSpPr>
          <p:cNvPr id="2" name="AutoShape 4" descr="http://img4.imgtn.bdimg.com/it/u=3821889524,2096559972&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140968"/>
            <a:ext cx="33813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12976"/>
            <a:ext cx="31337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味觉通</a:t>
            </a:r>
            <a:r>
              <a:rPr lang="zh-CN" altLang="en-US" dirty="0" smtClean="0"/>
              <a:t>道</a:t>
            </a:r>
            <a:r>
              <a:rPr lang="en-US" altLang="zh-CN" dirty="0" smtClean="0"/>
              <a:t>:</a:t>
            </a:r>
            <a:r>
              <a:rPr lang="zh-CN" altLang="en-US" dirty="0">
                <a:solidFill>
                  <a:srgbClr val="FFFF00"/>
                </a:solidFill>
              </a:rPr>
              <a:t>同侧化</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1" y="2348880"/>
            <a:ext cx="5688632" cy="3589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https://ss0.bdstatic.com/94oJfD_bAAcT8t7mm9GUKT-xh_/timg?image&amp;quality=100&amp;size=b4000_4000&amp;sec=1493005697&amp;di=fc00653154798b2d5a1f6d2b6e80c156&amp;src=http://www.wendangwang.com/pic/aeff7fb9392d3c629c81f11d/5-810-jpg_6-1080-0-0-10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7801" y="2602967"/>
            <a:ext cx="3347864" cy="303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388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266"/>
            <a:ext cx="8229600" cy="897454"/>
          </a:xfrm>
        </p:spPr>
        <p:txBody>
          <a:bodyPr/>
          <a:lstStyle/>
          <a:p>
            <a:r>
              <a:rPr lang="zh-CN" altLang="en-US" dirty="0"/>
              <a:t>味</a:t>
            </a:r>
            <a:r>
              <a:rPr lang="zh-CN" altLang="en-US" dirty="0" smtClean="0"/>
              <a:t>觉编</a:t>
            </a:r>
            <a:r>
              <a:rPr lang="zh-CN" altLang="en-US" dirty="0" smtClean="0"/>
              <a:t>码</a:t>
            </a:r>
            <a:endParaRPr lang="en-US" dirty="0"/>
          </a:p>
        </p:txBody>
      </p:sp>
      <p:sp>
        <p:nvSpPr>
          <p:cNvPr id="3" name="Content Placeholder 2"/>
          <p:cNvSpPr>
            <a:spLocks noGrp="1"/>
          </p:cNvSpPr>
          <p:nvPr>
            <p:ph idx="1"/>
          </p:nvPr>
        </p:nvSpPr>
        <p:spPr>
          <a:xfrm>
            <a:off x="0" y="980728"/>
            <a:ext cx="9144000" cy="5112568"/>
          </a:xfrm>
        </p:spPr>
        <p:txBody>
          <a:bodyPr/>
          <a:lstStyle/>
          <a:p>
            <a:r>
              <a:rPr lang="zh-CN" altLang="en-US" sz="2400" dirty="0" smtClean="0"/>
              <a:t>感受器：适应、交叉适应</a:t>
            </a:r>
            <a:endParaRPr lang="en-US" altLang="zh-CN" sz="2400" dirty="0" smtClean="0"/>
          </a:p>
          <a:p>
            <a:endParaRPr lang="en-US" altLang="zh-CN" sz="2400" dirty="0" smtClean="0"/>
          </a:p>
          <a:p>
            <a:endParaRPr lang="en-US" altLang="zh-CN" sz="2400" dirty="0"/>
          </a:p>
          <a:p>
            <a:r>
              <a:rPr lang="zh-CN" altLang="en-US" sz="2400" dirty="0"/>
              <a:t>感受</a:t>
            </a:r>
            <a:r>
              <a:rPr lang="zh-CN" altLang="en-US" sz="2400" dirty="0" smtClean="0"/>
              <a:t>器：以不同节奏对外界刺激做出反应</a:t>
            </a:r>
            <a:endParaRPr lang="en-US" altLang="zh-CN" sz="2400" dirty="0" smtClean="0"/>
          </a:p>
          <a:p>
            <a:endParaRPr lang="en-US" altLang="zh-CN" sz="2400" dirty="0" smtClean="0"/>
          </a:p>
          <a:p>
            <a:endParaRPr lang="en-US" altLang="zh-CN" sz="2400" dirty="0"/>
          </a:p>
          <a:p>
            <a:r>
              <a:rPr lang="zh-CN" altLang="en-US" sz="2400" dirty="0"/>
              <a:t>表征味觉的编码包括神经活动的节律</a:t>
            </a:r>
            <a:endParaRPr lang="en-US" altLang="zh-CN" sz="2400" dirty="0"/>
          </a:p>
          <a:p>
            <a:pPr lvl="1"/>
            <a:r>
              <a:rPr lang="zh-CN" altLang="en-US" sz="2000" dirty="0" smtClean="0"/>
              <a:t>甜味、咸味、苦味的化学物质在味觉敏感的延脑区产生不同的活动模式</a:t>
            </a:r>
            <a:endParaRPr lang="en-US" altLang="zh-CN" sz="2000" dirty="0" smtClean="0"/>
          </a:p>
          <a:p>
            <a:pPr marL="457200" lvl="1" indent="0">
              <a:buNone/>
            </a:pPr>
            <a:endParaRPr lang="en-US" altLang="zh-CN" sz="2000" dirty="0" smtClean="0"/>
          </a:p>
          <a:p>
            <a:pPr lvl="1"/>
            <a:endParaRPr lang="en-US" altLang="zh-CN" sz="2000" dirty="0" smtClean="0"/>
          </a:p>
          <a:p>
            <a:r>
              <a:rPr lang="zh-CN" altLang="en-US" sz="2400" dirty="0"/>
              <a:t>交叉纤维式编码</a:t>
            </a:r>
            <a:r>
              <a:rPr lang="en-US" altLang="zh-CN" sz="2400" dirty="0"/>
              <a:t>(across-fiber pattern) Vs. </a:t>
            </a:r>
            <a:r>
              <a:rPr lang="zh-CN" altLang="en-US" sz="2400" dirty="0"/>
              <a:t>专</a:t>
            </a:r>
            <a:r>
              <a:rPr lang="zh-CN" altLang="en-US" sz="2400" dirty="0" smtClean="0"/>
              <a:t>线编码 </a:t>
            </a:r>
            <a:r>
              <a:rPr lang="en-US" altLang="zh-CN" sz="2400" dirty="0" smtClean="0"/>
              <a:t>(labeled-line</a:t>
            </a:r>
            <a:r>
              <a:rPr lang="en-US" altLang="zh-CN" sz="2400" dirty="0"/>
              <a:t>)</a:t>
            </a:r>
            <a:endParaRPr lang="en-US" altLang="zh-CN" sz="2800" dirty="0" smtClean="0"/>
          </a:p>
        </p:txBody>
      </p:sp>
    </p:spTree>
    <p:extLst>
      <p:ext uri="{BB962C8B-B14F-4D97-AF65-F5344CB8AC3E}">
        <p14:creationId xmlns:p14="http://schemas.microsoft.com/office/powerpoint/2010/main" val="26974574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p:txBody>
          <a:bodyPr/>
          <a:lstStyle/>
          <a:p>
            <a:pPr eaLnBrk="1" hangingPunct="1">
              <a:defRPr/>
            </a:pPr>
            <a:r>
              <a:rPr lang="en-US" altLang="zh-CN" smtClean="0"/>
              <a:t>Disorders of taste</a:t>
            </a:r>
          </a:p>
        </p:txBody>
      </p:sp>
      <p:sp>
        <p:nvSpPr>
          <p:cNvPr id="38915" name="Rectangle 3"/>
          <p:cNvSpPr>
            <a:spLocks noGrp="1" noChangeArrowheads="1"/>
          </p:cNvSpPr>
          <p:nvPr>
            <p:ph type="body" idx="1"/>
          </p:nvPr>
        </p:nvSpPr>
        <p:spPr>
          <a:xfrm>
            <a:off x="457200" y="1600200"/>
            <a:ext cx="8229600" cy="5068888"/>
          </a:xfrm>
        </p:spPr>
        <p:txBody>
          <a:bodyPr/>
          <a:lstStyle/>
          <a:p>
            <a:pPr eaLnBrk="1" hangingPunct="1">
              <a:lnSpc>
                <a:spcPct val="90000"/>
              </a:lnSpc>
              <a:defRPr/>
            </a:pPr>
            <a:r>
              <a:rPr lang="zh-CN" altLang="en-US" sz="2800" dirty="0" smtClean="0"/>
              <a:t>分类：</a:t>
            </a:r>
          </a:p>
          <a:p>
            <a:pPr lvl="1" eaLnBrk="1" hangingPunct="1">
              <a:lnSpc>
                <a:spcPct val="90000"/>
              </a:lnSpc>
              <a:defRPr/>
            </a:pPr>
            <a:r>
              <a:rPr lang="zh-CN" altLang="en-US" sz="2400" dirty="0" smtClean="0"/>
              <a:t>味觉缺失 </a:t>
            </a:r>
            <a:r>
              <a:rPr lang="en-US" altLang="zh-CN" sz="2400" dirty="0" smtClean="0"/>
              <a:t>(</a:t>
            </a:r>
            <a:r>
              <a:rPr lang="en-US" altLang="zh-CN" sz="2400" dirty="0" err="1" smtClean="0"/>
              <a:t>ageusia</a:t>
            </a:r>
            <a:r>
              <a:rPr lang="en-US" altLang="zh-CN" sz="2400" dirty="0"/>
              <a:t>)</a:t>
            </a:r>
            <a:r>
              <a:rPr lang="en-US" altLang="zh-CN" sz="2400" dirty="0" smtClean="0"/>
              <a:t> </a:t>
            </a:r>
          </a:p>
          <a:p>
            <a:pPr lvl="1" eaLnBrk="1" hangingPunct="1">
              <a:lnSpc>
                <a:spcPct val="90000"/>
              </a:lnSpc>
              <a:defRPr/>
            </a:pPr>
            <a:r>
              <a:rPr lang="zh-CN" altLang="en-US" sz="2400" dirty="0" smtClean="0"/>
              <a:t>味觉减退 </a:t>
            </a:r>
            <a:r>
              <a:rPr lang="en-US" altLang="zh-CN" sz="2400" dirty="0" smtClean="0"/>
              <a:t>(</a:t>
            </a:r>
            <a:r>
              <a:rPr lang="en-US" altLang="zh-CN" sz="2400" dirty="0" err="1" smtClean="0"/>
              <a:t>hypogeusia</a:t>
            </a:r>
            <a:r>
              <a:rPr lang="en-US" altLang="zh-CN" sz="2400" dirty="0" smtClean="0"/>
              <a:t>) </a:t>
            </a:r>
          </a:p>
          <a:p>
            <a:pPr lvl="1" eaLnBrk="1" hangingPunct="1">
              <a:lnSpc>
                <a:spcPct val="90000"/>
              </a:lnSpc>
              <a:defRPr/>
            </a:pPr>
            <a:r>
              <a:rPr lang="zh-CN" altLang="en-US" sz="2400" dirty="0" smtClean="0"/>
              <a:t>味觉障碍 </a:t>
            </a:r>
            <a:r>
              <a:rPr lang="en-US" altLang="zh-CN" sz="2400" dirty="0" smtClean="0"/>
              <a:t>(</a:t>
            </a:r>
            <a:r>
              <a:rPr lang="en-US" altLang="zh-CN" sz="2400" dirty="0" err="1" smtClean="0"/>
              <a:t>dysgeusia</a:t>
            </a:r>
            <a:r>
              <a:rPr lang="en-US" altLang="zh-CN" sz="2400" dirty="0" smtClean="0"/>
              <a:t>) </a:t>
            </a:r>
          </a:p>
          <a:p>
            <a:pPr eaLnBrk="1" hangingPunct="1">
              <a:lnSpc>
                <a:spcPct val="90000"/>
              </a:lnSpc>
              <a:defRPr/>
            </a:pPr>
            <a:r>
              <a:rPr lang="zh-CN" altLang="en-US" sz="2800" dirty="0" smtClean="0"/>
              <a:t>原因：</a:t>
            </a:r>
          </a:p>
          <a:p>
            <a:pPr lvl="1" eaLnBrk="1" hangingPunct="1">
              <a:lnSpc>
                <a:spcPct val="90000"/>
              </a:lnSpc>
              <a:defRPr/>
            </a:pPr>
            <a:r>
              <a:rPr lang="en-US" altLang="zh-CN" sz="2400" dirty="0" smtClean="0"/>
              <a:t>Neurological damage</a:t>
            </a:r>
          </a:p>
          <a:p>
            <a:pPr lvl="1" eaLnBrk="1" hangingPunct="1">
              <a:lnSpc>
                <a:spcPct val="90000"/>
              </a:lnSpc>
              <a:defRPr/>
            </a:pPr>
            <a:r>
              <a:rPr lang="en-US" altLang="zh-CN" sz="2400" dirty="0" smtClean="0"/>
              <a:t>Problems with the endocrine system</a:t>
            </a:r>
          </a:p>
          <a:p>
            <a:pPr lvl="1" eaLnBrk="1" hangingPunct="1">
              <a:lnSpc>
                <a:spcPct val="90000"/>
              </a:lnSpc>
              <a:defRPr/>
            </a:pPr>
            <a:r>
              <a:rPr lang="en-US" altLang="zh-CN" sz="2400" dirty="0" smtClean="0"/>
              <a:t>Other causes</a:t>
            </a:r>
          </a:p>
          <a:p>
            <a:pPr lvl="2" eaLnBrk="1" hangingPunct="1">
              <a:lnSpc>
                <a:spcPct val="90000"/>
              </a:lnSpc>
              <a:defRPr/>
            </a:pPr>
            <a:r>
              <a:rPr lang="en-US" altLang="zh-CN" sz="2000" dirty="0" smtClean="0"/>
              <a:t>Local damage and inflammation </a:t>
            </a:r>
          </a:p>
          <a:p>
            <a:pPr lvl="2" eaLnBrk="1" hangingPunct="1">
              <a:lnSpc>
                <a:spcPct val="90000"/>
              </a:lnSpc>
              <a:defRPr/>
            </a:pPr>
            <a:r>
              <a:rPr lang="en-US" altLang="zh-CN" sz="2000" dirty="0" smtClean="0"/>
              <a:t>aging (causing a difficulty detecting salty or bitter taste), anxiety disorder, cancer, renal failure and liver failure.</a:t>
            </a:r>
          </a:p>
        </p:txBody>
      </p:sp>
      <p:sp>
        <p:nvSpPr>
          <p:cNvPr id="49156" name="Rectangle 4"/>
          <p:cNvSpPr>
            <a:spLocks noChangeArrowheads="1"/>
          </p:cNvSpPr>
          <p:nvPr/>
        </p:nvSpPr>
        <p:spPr bwMode="auto">
          <a:xfrm>
            <a:off x="0" y="0"/>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en-US" altLang="zh-CN">
              <a:latin typeface="Arial" charset="0"/>
            </a:endParaRPr>
          </a:p>
          <a:p>
            <a:endParaRPr lang="en-US" altLang="zh-CN">
              <a:latin typeface="Arial" charset="0"/>
            </a:endParaRPr>
          </a:p>
        </p:txBody>
      </p:sp>
      <p:sp>
        <p:nvSpPr>
          <p:cNvPr id="49157" name="Rectangle 5"/>
          <p:cNvSpPr>
            <a:spLocks noChangeArrowheads="1"/>
          </p:cNvSpPr>
          <p:nvPr/>
        </p:nvSpPr>
        <p:spPr bwMode="auto">
          <a:xfrm>
            <a:off x="0" y="0"/>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en-US" altLang="zh-CN">
              <a:latin typeface="Arial" charset="0"/>
            </a:endParaRPr>
          </a:p>
          <a:p>
            <a:endParaRPr lang="en-US" altLang="zh-CN">
              <a:latin typeface="Arial" charset="0"/>
            </a:endParaRPr>
          </a:p>
        </p:txBody>
      </p:sp>
      <p:sp>
        <p:nvSpPr>
          <p:cNvPr id="49158" name="Rectangle 6"/>
          <p:cNvSpPr>
            <a:spLocks noChangeArrowheads="1"/>
          </p:cNvSpPr>
          <p:nvPr/>
        </p:nvSpPr>
        <p:spPr bwMode="auto">
          <a:xfrm>
            <a:off x="0" y="0"/>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en-US" altLang="zh-CN">
              <a:latin typeface="Arial" charset="0"/>
            </a:endParaRPr>
          </a:p>
          <a:p>
            <a:endParaRPr lang="en-US" altLang="zh-CN">
              <a:latin typeface="Arial"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066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037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zh-CN" altLang="en-US" dirty="0" smtClean="0"/>
              <a:t>前庭系统 </a:t>
            </a:r>
            <a:r>
              <a:rPr lang="en-US" altLang="zh-CN" dirty="0" smtClean="0"/>
              <a:t>(vestibular system)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844" y="1324095"/>
            <a:ext cx="2444730" cy="506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204864"/>
            <a:ext cx="3170123" cy="3569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63" y="1235990"/>
            <a:ext cx="3297609" cy="535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68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rrowheads="1"/>
          </p:cNvSpPr>
          <p:nvPr>
            <p:ph type="title"/>
          </p:nvPr>
        </p:nvSpPr>
        <p:spPr/>
        <p:txBody>
          <a:bodyPr/>
          <a:lstStyle/>
          <a:p>
            <a:pPr eaLnBrk="1" hangingPunct="1">
              <a:defRPr/>
            </a:pPr>
            <a:r>
              <a:rPr lang="zh-CN" altLang="en-US" dirty="0" smtClean="0"/>
              <a:t>嗅觉 </a:t>
            </a:r>
            <a:r>
              <a:rPr lang="en-US" altLang="zh-CN" dirty="0" smtClean="0"/>
              <a:t>(Olfaction)</a:t>
            </a:r>
          </a:p>
        </p:txBody>
      </p:sp>
      <p:sp>
        <p:nvSpPr>
          <p:cNvPr id="114691" name="Rectangle 3"/>
          <p:cNvSpPr>
            <a:spLocks noGrp="1" noChangeArrowheads="1"/>
          </p:cNvSpPr>
          <p:nvPr>
            <p:ph type="body" idx="1"/>
          </p:nvPr>
        </p:nvSpPr>
        <p:spPr>
          <a:xfrm>
            <a:off x="457200" y="1600200"/>
            <a:ext cx="5410200" cy="4525963"/>
          </a:xfrm>
        </p:spPr>
        <p:txBody>
          <a:bodyPr/>
          <a:lstStyle/>
          <a:p>
            <a:pPr eaLnBrk="1" hangingPunct="1">
              <a:lnSpc>
                <a:spcPct val="90000"/>
              </a:lnSpc>
              <a:defRPr/>
            </a:pPr>
            <a:endParaRPr lang="en-US" altLang="zh-CN" sz="2800" dirty="0" smtClean="0"/>
          </a:p>
          <a:p>
            <a:pPr eaLnBrk="1" hangingPunct="1">
              <a:lnSpc>
                <a:spcPct val="90000"/>
              </a:lnSpc>
              <a:defRPr/>
            </a:pPr>
            <a:r>
              <a:rPr lang="en-US" altLang="zh-CN" sz="2800" dirty="0" smtClean="0"/>
              <a:t>Q:</a:t>
            </a:r>
          </a:p>
          <a:p>
            <a:pPr lvl="1" eaLnBrk="1" hangingPunct="1">
              <a:lnSpc>
                <a:spcPct val="90000"/>
              </a:lnSpc>
              <a:defRPr/>
            </a:pPr>
            <a:r>
              <a:rPr lang="zh-CN" altLang="en-US" sz="2400" dirty="0" smtClean="0"/>
              <a:t>人类可以分辨多少种气味？</a:t>
            </a:r>
          </a:p>
          <a:p>
            <a:pPr lvl="1" eaLnBrk="1" hangingPunct="1">
              <a:lnSpc>
                <a:spcPct val="90000"/>
              </a:lnSpc>
              <a:defRPr/>
            </a:pPr>
            <a:r>
              <a:rPr lang="zh-CN" altLang="en-US" sz="2400" dirty="0" smtClean="0"/>
              <a:t>嗅觉是否像味觉一样，具有几种基础嗅觉？</a:t>
            </a:r>
          </a:p>
          <a:p>
            <a:pPr eaLnBrk="1" hangingPunct="1">
              <a:lnSpc>
                <a:spcPct val="90000"/>
              </a:lnSpc>
              <a:defRPr/>
            </a:pPr>
            <a:endParaRPr lang="zh-CN" altLang="en-US" sz="2800" dirty="0" smtClean="0"/>
          </a:p>
          <a:p>
            <a:pPr eaLnBrk="1" hangingPunct="1">
              <a:lnSpc>
                <a:spcPct val="90000"/>
              </a:lnSpc>
              <a:defRPr/>
            </a:pPr>
            <a:r>
              <a:rPr lang="zh-CN" altLang="en-US" sz="2800" dirty="0" smtClean="0"/>
              <a:t>分子量约在</a:t>
            </a:r>
            <a:r>
              <a:rPr lang="en-US" altLang="zh-CN" sz="2800" dirty="0" smtClean="0"/>
              <a:t>15~300</a:t>
            </a:r>
            <a:r>
              <a:rPr lang="zh-CN" altLang="en-US" sz="2800" dirty="0" smtClean="0"/>
              <a:t>范围之内的挥发性物质</a:t>
            </a:r>
          </a:p>
        </p:txBody>
      </p:sp>
      <p:pic>
        <p:nvPicPr>
          <p:cNvPr id="50180" name="Picture 4" descr="olfa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556792"/>
            <a:ext cx="320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title"/>
          </p:nvPr>
        </p:nvSpPr>
        <p:spPr>
          <a:xfrm>
            <a:off x="462928" y="0"/>
            <a:ext cx="8229600" cy="1143000"/>
          </a:xfrm>
        </p:spPr>
        <p:txBody>
          <a:bodyPr/>
          <a:lstStyle/>
          <a:p>
            <a:pPr eaLnBrk="1" hangingPunct="1">
              <a:defRPr/>
            </a:pPr>
            <a:r>
              <a:rPr lang="zh-CN" altLang="en-US" dirty="0" smtClean="0"/>
              <a:t>鼻 </a:t>
            </a:r>
            <a:r>
              <a:rPr lang="en-US" altLang="zh-CN" dirty="0" smtClean="0"/>
              <a:t>(nose)</a:t>
            </a:r>
          </a:p>
        </p:txBody>
      </p:sp>
      <p:sp>
        <p:nvSpPr>
          <p:cNvPr id="116739" name="Rectangle 3"/>
          <p:cNvSpPr>
            <a:spLocks noGrp="1" noChangeArrowheads="1"/>
          </p:cNvSpPr>
          <p:nvPr>
            <p:ph type="body" idx="1"/>
          </p:nvPr>
        </p:nvSpPr>
        <p:spPr>
          <a:xfrm>
            <a:off x="251520" y="1268760"/>
            <a:ext cx="8229600" cy="2304256"/>
          </a:xfrm>
        </p:spPr>
        <p:txBody>
          <a:bodyPr/>
          <a:lstStyle/>
          <a:p>
            <a:pPr eaLnBrk="1" hangingPunct="1">
              <a:defRPr/>
            </a:pPr>
            <a:r>
              <a:rPr lang="zh-CN" altLang="en-US" dirty="0" smtClean="0"/>
              <a:t>嗅觉器官</a:t>
            </a:r>
          </a:p>
          <a:p>
            <a:pPr eaLnBrk="1" hangingPunct="1">
              <a:defRPr/>
            </a:pPr>
            <a:r>
              <a:rPr lang="zh-CN" altLang="en-US" dirty="0" smtClean="0"/>
              <a:t>鼻腔的作用：</a:t>
            </a:r>
          </a:p>
          <a:p>
            <a:pPr lvl="1" eaLnBrk="1" hangingPunct="1">
              <a:defRPr/>
            </a:pPr>
            <a:r>
              <a:rPr lang="zh-CN" altLang="en-US" dirty="0" smtClean="0"/>
              <a:t>对吸入的空气进行加热和加湿</a:t>
            </a:r>
          </a:p>
        </p:txBody>
      </p:sp>
      <p:pic>
        <p:nvPicPr>
          <p:cNvPr id="3074" name="Picture 2" descr="C:\xue\生理心理学\3201_PNS5.jpg"/>
          <p:cNvPicPr>
            <a:picLocks noChangeAspect="1" noChangeArrowheads="1"/>
          </p:cNvPicPr>
          <p:nvPr/>
        </p:nvPicPr>
        <p:blipFill rotWithShape="1">
          <a:blip r:embed="rId3">
            <a:extLst>
              <a:ext uri="{28A0092B-C50C-407E-A947-70E740481C1C}">
                <a14:useLocalDpi xmlns:a14="http://schemas.microsoft.com/office/drawing/2010/main" val="0"/>
              </a:ext>
            </a:extLst>
          </a:blip>
          <a:srcRect l="15974" r="21501" b="57375"/>
          <a:stretch/>
        </p:blipFill>
        <p:spPr bwMode="auto">
          <a:xfrm>
            <a:off x="2291938" y="3018856"/>
            <a:ext cx="4322618" cy="3362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p:txBody>
          <a:bodyPr/>
          <a:lstStyle/>
          <a:p>
            <a:pPr algn="l" eaLnBrk="1" hangingPunct="1">
              <a:defRPr/>
            </a:pPr>
            <a:r>
              <a:rPr lang="zh-CN" altLang="en-US" sz="4000" smtClean="0"/>
              <a:t>嗅觉器官的解剖：嗅上皮</a:t>
            </a:r>
          </a:p>
        </p:txBody>
      </p:sp>
      <p:sp>
        <p:nvSpPr>
          <p:cNvPr id="118787" name="Rectangle 3"/>
          <p:cNvSpPr>
            <a:spLocks noGrp="1" noChangeArrowheads="1"/>
          </p:cNvSpPr>
          <p:nvPr>
            <p:ph type="body" idx="1"/>
          </p:nvPr>
        </p:nvSpPr>
        <p:spPr>
          <a:xfrm>
            <a:off x="395288" y="4724400"/>
            <a:ext cx="8229600" cy="1657350"/>
          </a:xfrm>
        </p:spPr>
        <p:txBody>
          <a:bodyPr/>
          <a:lstStyle/>
          <a:p>
            <a:pPr eaLnBrk="1" hangingPunct="1">
              <a:lnSpc>
                <a:spcPct val="80000"/>
              </a:lnSpc>
              <a:defRPr/>
            </a:pPr>
            <a:r>
              <a:rPr lang="zh-CN" altLang="en-US" sz="2800" dirty="0" smtClean="0"/>
              <a:t>嗅上皮 </a:t>
            </a:r>
            <a:r>
              <a:rPr lang="en-US" altLang="zh-CN" sz="2800" dirty="0" smtClean="0"/>
              <a:t>(Olfactory epithelium)</a:t>
            </a:r>
            <a:r>
              <a:rPr lang="zh-CN" altLang="en-US" sz="2800" dirty="0" smtClean="0"/>
              <a:t>：</a:t>
            </a:r>
          </a:p>
          <a:p>
            <a:pPr lvl="1" eaLnBrk="1" hangingPunct="1">
              <a:lnSpc>
                <a:spcPct val="80000"/>
              </a:lnSpc>
              <a:defRPr/>
            </a:pPr>
            <a:r>
              <a:rPr lang="zh-CN" altLang="en-US" sz="2400" dirty="0" smtClean="0"/>
              <a:t>覆盖在筛状板的鼻窦上皮组织，含嗅觉感受器的纤毛</a:t>
            </a:r>
          </a:p>
          <a:p>
            <a:pPr lvl="1" eaLnBrk="1" hangingPunct="1">
              <a:lnSpc>
                <a:spcPct val="80000"/>
              </a:lnSpc>
              <a:defRPr/>
            </a:pPr>
            <a:r>
              <a:rPr lang="en-US" altLang="zh-CN" sz="2400" dirty="0" smtClean="0"/>
              <a:t>2</a:t>
            </a:r>
            <a:r>
              <a:rPr lang="zh-CN" altLang="en-US" sz="2400" dirty="0" smtClean="0"/>
              <a:t>块，每块面积为</a:t>
            </a:r>
            <a:r>
              <a:rPr lang="en-US" altLang="zh-CN" sz="2400" dirty="0" smtClean="0"/>
              <a:t>6.5 cm</a:t>
            </a:r>
            <a:r>
              <a:rPr lang="en-US" altLang="zh-CN" sz="2400" baseline="30000" dirty="0" smtClean="0"/>
              <a:t>2</a:t>
            </a:r>
          </a:p>
          <a:p>
            <a:pPr lvl="1" eaLnBrk="1" hangingPunct="1">
              <a:lnSpc>
                <a:spcPct val="80000"/>
              </a:lnSpc>
              <a:defRPr/>
            </a:pPr>
            <a:r>
              <a:rPr lang="zh-CN" altLang="en-US" sz="2400" dirty="0" smtClean="0"/>
              <a:t>含有</a:t>
            </a:r>
            <a:r>
              <a:rPr lang="en-US" altLang="zh-CN" sz="2400" dirty="0" smtClean="0"/>
              <a:t>600</a:t>
            </a:r>
            <a:r>
              <a:rPr lang="zh-CN" altLang="en-US" sz="2400" dirty="0" smtClean="0"/>
              <a:t>万嗅觉感受细胞</a:t>
            </a:r>
          </a:p>
        </p:txBody>
      </p:sp>
      <p:sp>
        <p:nvSpPr>
          <p:cNvPr id="52228" name="Rectangle 4"/>
          <p:cNvSpPr>
            <a:spLocks noChangeArrowheads="1"/>
          </p:cNvSpPr>
          <p:nvPr/>
        </p:nvSpPr>
        <p:spPr bwMode="auto">
          <a:xfrm>
            <a:off x="0" y="2009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Garamond" pitchFamily="18" charset="0"/>
                <a:ea typeface="宋体" pitchFamily="2" charset="-122"/>
              </a:defRPr>
            </a:lvl1pPr>
            <a:lvl2pPr marL="742950" indent="-285750" eaLnBrk="0" hangingPunct="0">
              <a:defRPr>
                <a:solidFill>
                  <a:schemeClr val="tx1"/>
                </a:solidFill>
                <a:latin typeface="Garamond" pitchFamily="18" charset="0"/>
                <a:ea typeface="宋体" pitchFamily="2" charset="-122"/>
              </a:defRPr>
            </a:lvl2pPr>
            <a:lvl3pPr marL="1143000" indent="-228600" eaLnBrk="0" hangingPunct="0">
              <a:defRPr>
                <a:solidFill>
                  <a:schemeClr val="tx1"/>
                </a:solidFill>
                <a:latin typeface="Garamond" pitchFamily="18" charset="0"/>
                <a:ea typeface="宋体" pitchFamily="2" charset="-122"/>
              </a:defRPr>
            </a:lvl3pPr>
            <a:lvl4pPr marL="1600200" indent="-228600" eaLnBrk="0" hangingPunct="0">
              <a:defRPr>
                <a:solidFill>
                  <a:schemeClr val="tx1"/>
                </a:solidFill>
                <a:latin typeface="Garamond" pitchFamily="18" charset="0"/>
                <a:ea typeface="宋体" pitchFamily="2" charset="-122"/>
              </a:defRPr>
            </a:lvl4pPr>
            <a:lvl5pPr marL="2057400" indent="-228600" eaLnBrk="0" hangingPunct="0">
              <a:defRPr>
                <a:solidFill>
                  <a:schemeClr val="tx1"/>
                </a:solidFill>
                <a:latin typeface="Garamond" pitchFamily="18" charset="0"/>
                <a:ea typeface="宋体" pitchFamily="2" charset="-122"/>
              </a:defRPr>
            </a:lvl5pPr>
            <a:lvl6pPr marL="2514600" indent="-228600" eaLnBrk="0" fontAlgn="base" hangingPunct="0">
              <a:spcBef>
                <a:spcPct val="0"/>
              </a:spcBef>
              <a:spcAft>
                <a:spcPct val="0"/>
              </a:spcAft>
              <a:defRPr>
                <a:solidFill>
                  <a:schemeClr val="tx1"/>
                </a:solidFill>
                <a:latin typeface="Garamond" pitchFamily="18" charset="0"/>
                <a:ea typeface="宋体" pitchFamily="2" charset="-122"/>
              </a:defRPr>
            </a:lvl6pPr>
            <a:lvl7pPr marL="2971800" indent="-228600" eaLnBrk="0" fontAlgn="base" hangingPunct="0">
              <a:spcBef>
                <a:spcPct val="0"/>
              </a:spcBef>
              <a:spcAft>
                <a:spcPct val="0"/>
              </a:spcAft>
              <a:defRPr>
                <a:solidFill>
                  <a:schemeClr val="tx1"/>
                </a:solidFill>
                <a:latin typeface="Garamond" pitchFamily="18" charset="0"/>
                <a:ea typeface="宋体" pitchFamily="2" charset="-122"/>
              </a:defRPr>
            </a:lvl7pPr>
            <a:lvl8pPr marL="3429000" indent="-228600" eaLnBrk="0" fontAlgn="base" hangingPunct="0">
              <a:spcBef>
                <a:spcPct val="0"/>
              </a:spcBef>
              <a:spcAft>
                <a:spcPct val="0"/>
              </a:spcAft>
              <a:defRPr>
                <a:solidFill>
                  <a:schemeClr val="tx1"/>
                </a:solidFill>
                <a:latin typeface="Garamond" pitchFamily="18" charset="0"/>
                <a:ea typeface="宋体" pitchFamily="2" charset="-122"/>
              </a:defRPr>
            </a:lvl8pPr>
            <a:lvl9pPr marL="3886200" indent="-228600" eaLnBrk="0" fontAlgn="base" hangingPunct="0">
              <a:spcBef>
                <a:spcPct val="0"/>
              </a:spcBef>
              <a:spcAft>
                <a:spcPct val="0"/>
              </a:spcAft>
              <a:defRPr>
                <a:solidFill>
                  <a:schemeClr val="tx1"/>
                </a:solidFill>
                <a:latin typeface="Garamond" pitchFamily="18" charset="0"/>
                <a:ea typeface="宋体" pitchFamily="2" charset="-122"/>
              </a:defRPr>
            </a:lvl9pPr>
          </a:lstStyle>
          <a:p>
            <a:pPr eaLnBrk="1" hangingPunct="1"/>
            <a:endParaRPr lang="zh-CN" altLang="en-US"/>
          </a:p>
        </p:txBody>
      </p:sp>
      <p:pic>
        <p:nvPicPr>
          <p:cNvPr id="52229" name="Picture 5" descr="OlfAnatomy"/>
          <p:cNvPicPr>
            <a:picLocks noChangeAspect="1" noChangeArrowheads="1"/>
          </p:cNvPicPr>
          <p:nvPr/>
        </p:nvPicPr>
        <p:blipFill>
          <a:blip r:embed="rId2">
            <a:extLst>
              <a:ext uri="{28A0092B-C50C-407E-A947-70E740481C1C}">
                <a14:useLocalDpi xmlns:a14="http://schemas.microsoft.com/office/drawing/2010/main" val="0"/>
              </a:ext>
            </a:extLst>
          </a:blip>
          <a:srcRect t="8295"/>
          <a:stretch>
            <a:fillRect/>
          </a:stretch>
        </p:blipFill>
        <p:spPr bwMode="auto">
          <a:xfrm>
            <a:off x="1547813" y="1341438"/>
            <a:ext cx="6732587"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Line 6"/>
          <p:cNvSpPr>
            <a:spLocks noChangeShapeType="1"/>
          </p:cNvSpPr>
          <p:nvPr/>
        </p:nvSpPr>
        <p:spPr bwMode="auto">
          <a:xfrm>
            <a:off x="5364163" y="4437063"/>
            <a:ext cx="172878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a:xfrm>
            <a:off x="48248" y="34944"/>
            <a:ext cx="8229600" cy="1143000"/>
          </a:xfrm>
        </p:spPr>
        <p:txBody>
          <a:bodyPr/>
          <a:lstStyle/>
          <a:p>
            <a:pPr algn="l" eaLnBrk="1" hangingPunct="1">
              <a:defRPr/>
            </a:pPr>
            <a:r>
              <a:rPr lang="zh-CN" altLang="en-US" sz="3600" dirty="0" smtClean="0"/>
              <a:t>嗅觉感受器和嗅觉信息的转换</a:t>
            </a:r>
          </a:p>
        </p:txBody>
      </p:sp>
      <p:sp>
        <p:nvSpPr>
          <p:cNvPr id="119811" name="Rectangle 3"/>
          <p:cNvSpPr>
            <a:spLocks noGrp="1" noChangeArrowheads="1"/>
          </p:cNvSpPr>
          <p:nvPr>
            <p:ph type="body" idx="1"/>
          </p:nvPr>
        </p:nvSpPr>
        <p:spPr>
          <a:xfrm>
            <a:off x="251520" y="1202389"/>
            <a:ext cx="8229600" cy="1468438"/>
          </a:xfrm>
        </p:spPr>
        <p:txBody>
          <a:bodyPr/>
          <a:lstStyle/>
          <a:p>
            <a:pPr eaLnBrk="1" hangingPunct="1">
              <a:lnSpc>
                <a:spcPct val="90000"/>
              </a:lnSpc>
              <a:defRPr/>
            </a:pPr>
            <a:r>
              <a:rPr lang="zh-CN" altLang="en-US" sz="2800" dirty="0" smtClean="0"/>
              <a:t>嗅觉感受细胞是双极神经元</a:t>
            </a:r>
          </a:p>
          <a:p>
            <a:pPr eaLnBrk="1" hangingPunct="1">
              <a:lnSpc>
                <a:spcPct val="90000"/>
              </a:lnSpc>
              <a:defRPr/>
            </a:pPr>
            <a:r>
              <a:rPr lang="zh-CN" altLang="en-US" sz="2800" dirty="0" smtClean="0"/>
              <a:t>嗅觉感受器细胞的周期性新陈代谢：</a:t>
            </a:r>
            <a:r>
              <a:rPr lang="en-US" altLang="zh-CN" sz="2800" dirty="0" smtClean="0"/>
              <a:t>3-4 weeks</a:t>
            </a:r>
          </a:p>
          <a:p>
            <a:pPr eaLnBrk="1" hangingPunct="1">
              <a:lnSpc>
                <a:spcPct val="90000"/>
              </a:lnSpc>
              <a:defRPr/>
            </a:pPr>
            <a:endParaRPr lang="zh-CN" altLang="en-US" sz="2800" dirty="0" smtClean="0"/>
          </a:p>
          <a:p>
            <a:pPr eaLnBrk="1" hangingPunct="1">
              <a:lnSpc>
                <a:spcPct val="90000"/>
              </a:lnSpc>
              <a:defRPr/>
            </a:pPr>
            <a:endParaRPr lang="en-US" altLang="zh-CN" sz="2800" dirty="0" smtClean="0"/>
          </a:p>
        </p:txBody>
      </p:sp>
      <p:pic>
        <p:nvPicPr>
          <p:cNvPr id="4098" name="Picture 2" descr="C:\xue\生理心理学\3201_PNS5.jpg"/>
          <p:cNvPicPr>
            <a:picLocks noChangeAspect="1" noChangeArrowheads="1"/>
          </p:cNvPicPr>
          <p:nvPr/>
        </p:nvPicPr>
        <p:blipFill rotWithShape="1">
          <a:blip r:embed="rId2">
            <a:extLst>
              <a:ext uri="{28A0092B-C50C-407E-A947-70E740481C1C}">
                <a14:useLocalDpi xmlns:a14="http://schemas.microsoft.com/office/drawing/2010/main" val="0"/>
              </a:ext>
            </a:extLst>
          </a:blip>
          <a:srcRect t="44564"/>
          <a:stretch/>
        </p:blipFill>
        <p:spPr bwMode="auto">
          <a:xfrm>
            <a:off x="683568" y="2204864"/>
            <a:ext cx="7632848" cy="45811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xue\生理心理学\3202_PNS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204864"/>
            <a:ext cx="8034007" cy="4790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title"/>
          </p:nvPr>
        </p:nvSpPr>
        <p:spPr>
          <a:xfrm>
            <a:off x="385192" y="0"/>
            <a:ext cx="8229600" cy="1143000"/>
          </a:xfrm>
        </p:spPr>
        <p:txBody>
          <a:bodyPr/>
          <a:lstStyle/>
          <a:p>
            <a:pPr algn="l" eaLnBrk="1" hangingPunct="1">
              <a:defRPr/>
            </a:pPr>
            <a:r>
              <a:rPr lang="zh-CN" altLang="en-US" sz="3600" dirty="0" smtClean="0"/>
              <a:t>嗅觉感受器和嗅觉信息的转换</a:t>
            </a:r>
          </a:p>
        </p:txBody>
      </p:sp>
      <p:sp>
        <p:nvSpPr>
          <p:cNvPr id="120835" name="Rectangle 3"/>
          <p:cNvSpPr>
            <a:spLocks noGrp="1" noChangeArrowheads="1"/>
          </p:cNvSpPr>
          <p:nvPr>
            <p:ph type="body" idx="1"/>
          </p:nvPr>
        </p:nvSpPr>
        <p:spPr>
          <a:xfrm>
            <a:off x="385192" y="908720"/>
            <a:ext cx="8229600" cy="4525963"/>
          </a:xfrm>
        </p:spPr>
        <p:txBody>
          <a:bodyPr/>
          <a:lstStyle/>
          <a:p>
            <a:pPr eaLnBrk="1" hangingPunct="1">
              <a:defRPr/>
            </a:pPr>
            <a:r>
              <a:rPr lang="en-US" altLang="zh-CN" dirty="0" smtClean="0"/>
              <a:t>Olfactory Receptor is G-protein-coupled</a:t>
            </a:r>
          </a:p>
          <a:p>
            <a:pPr lvl="1" eaLnBrk="1" hangingPunct="1">
              <a:defRPr/>
            </a:pPr>
            <a:r>
              <a:rPr lang="en-US" altLang="zh-CN" dirty="0" smtClean="0"/>
              <a:t>Human: </a:t>
            </a:r>
            <a:r>
              <a:rPr lang="en-US" altLang="zh-CN" b="1" dirty="0" smtClean="0"/>
              <a:t>350 receptors </a:t>
            </a:r>
            <a:r>
              <a:rPr lang="en-US" altLang="zh-CN" dirty="0" smtClean="0"/>
              <a:t>Vs. Mice :1000 receptors</a:t>
            </a:r>
          </a:p>
          <a:p>
            <a:pPr lvl="1" eaLnBrk="1" hangingPunct="1">
              <a:defRPr/>
            </a:pPr>
            <a:r>
              <a:rPr lang="en-US" altLang="zh-CN" dirty="0" smtClean="0"/>
              <a:t>Amine-associated receptors(TAARs)——social cues</a:t>
            </a:r>
          </a:p>
        </p:txBody>
      </p:sp>
      <p:pic>
        <p:nvPicPr>
          <p:cNvPr id="5" name="Picture 2" descr="C:\xue\生理心理学\3203_PNS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83933"/>
            <a:ext cx="7200800" cy="4258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FF00"/>
                </a:solidFill>
              </a:rPr>
              <a:t>Different combinations of Receptors Encode of Different Odorants!</a:t>
            </a:r>
            <a:endParaRPr lang="en-US" sz="3200" dirty="0">
              <a:solidFill>
                <a:srgbClr val="FFFF00"/>
              </a:solidFill>
            </a:endParaRPr>
          </a:p>
        </p:txBody>
      </p:sp>
      <p:pic>
        <p:nvPicPr>
          <p:cNvPr id="6146" name="Picture 2" descr="C:\xue\生理心理学\3204_PNS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78" y="1412776"/>
            <a:ext cx="8712968" cy="5284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a:xfrm>
            <a:off x="0" y="274638"/>
            <a:ext cx="9036496" cy="1143000"/>
          </a:xfrm>
        </p:spPr>
        <p:txBody>
          <a:bodyPr/>
          <a:lstStyle/>
          <a:p>
            <a:pPr algn="l" eaLnBrk="1" hangingPunct="1">
              <a:defRPr/>
            </a:pPr>
            <a:r>
              <a:rPr lang="zh-CN" altLang="en-US" sz="3200" dirty="0" smtClean="0"/>
              <a:t>嗅觉通路</a:t>
            </a:r>
            <a:r>
              <a:rPr lang="en-US" altLang="zh-CN" sz="3200" dirty="0" smtClean="0"/>
              <a:t>(Olfactory Pathway) </a:t>
            </a:r>
            <a:r>
              <a:rPr lang="zh-CN" altLang="en-US" sz="3200" dirty="0" smtClean="0"/>
              <a:t>：</a:t>
            </a:r>
            <a:br>
              <a:rPr lang="zh-CN" altLang="en-US" sz="3200" dirty="0" smtClean="0"/>
            </a:br>
            <a:r>
              <a:rPr lang="zh-CN" altLang="en-US" sz="3200" dirty="0" smtClean="0"/>
              <a:t>嗅上皮</a:t>
            </a:r>
            <a:r>
              <a:rPr lang="en-US" altLang="zh-CN" sz="3200" dirty="0" smtClean="0">
                <a:solidFill>
                  <a:srgbClr val="FF0000"/>
                </a:solidFill>
                <a:latin typeface="Arial"/>
                <a:sym typeface="Wingdings" panose="05000000000000000000" pitchFamily="2" charset="2"/>
              </a:rPr>
              <a:t></a:t>
            </a:r>
            <a:r>
              <a:rPr lang="zh-CN" altLang="en-US" sz="3200" dirty="0" smtClean="0"/>
              <a:t>嗅球</a:t>
            </a:r>
          </a:p>
        </p:txBody>
      </p:sp>
      <p:sp>
        <p:nvSpPr>
          <p:cNvPr id="121859" name="Rectangle 3"/>
          <p:cNvSpPr>
            <a:spLocks noGrp="1" noChangeArrowheads="1"/>
          </p:cNvSpPr>
          <p:nvPr>
            <p:ph type="body" idx="1"/>
          </p:nvPr>
        </p:nvSpPr>
        <p:spPr>
          <a:xfrm>
            <a:off x="179511" y="1638203"/>
            <a:ext cx="4752529" cy="2870918"/>
          </a:xfrm>
        </p:spPr>
        <p:txBody>
          <a:bodyPr/>
          <a:lstStyle/>
          <a:p>
            <a:pPr eaLnBrk="1" hangingPunct="1">
              <a:lnSpc>
                <a:spcPct val="90000"/>
              </a:lnSpc>
              <a:defRPr/>
            </a:pPr>
            <a:r>
              <a:rPr lang="zh-CN" altLang="en-US" sz="2400" dirty="0"/>
              <a:t>嗅上</a:t>
            </a:r>
            <a:r>
              <a:rPr lang="zh-CN" altLang="en-US" sz="2400" dirty="0" smtClean="0"/>
              <a:t>皮</a:t>
            </a:r>
            <a:r>
              <a:rPr lang="en-US" altLang="zh-CN" sz="2400" dirty="0" smtClean="0"/>
              <a:t>(Olfactory epithelium)</a:t>
            </a:r>
          </a:p>
          <a:p>
            <a:pPr eaLnBrk="1" hangingPunct="1">
              <a:lnSpc>
                <a:spcPct val="90000"/>
              </a:lnSpc>
              <a:defRPr/>
            </a:pPr>
            <a:endParaRPr lang="en-US" altLang="zh-CN" sz="2400" dirty="0" smtClean="0"/>
          </a:p>
          <a:p>
            <a:pPr eaLnBrk="1" hangingPunct="1">
              <a:lnSpc>
                <a:spcPct val="90000"/>
              </a:lnSpc>
              <a:defRPr/>
            </a:pPr>
            <a:r>
              <a:rPr lang="en-US" altLang="zh-CN" sz="2400" b="1" dirty="0" smtClean="0">
                <a:solidFill>
                  <a:srgbClr val="FFFF00"/>
                </a:solidFill>
              </a:rPr>
              <a:t>Each receptor——5000 neurons scatted within a zone</a:t>
            </a:r>
          </a:p>
          <a:p>
            <a:pPr eaLnBrk="1" hangingPunct="1">
              <a:lnSpc>
                <a:spcPct val="90000"/>
              </a:lnSpc>
              <a:defRPr/>
            </a:pPr>
            <a:endParaRPr lang="en-US" altLang="zh-CN" sz="2400" b="1" dirty="0">
              <a:solidFill>
                <a:srgbClr val="FFFF00"/>
              </a:solidFill>
            </a:endParaRPr>
          </a:p>
          <a:p>
            <a:pPr eaLnBrk="1" hangingPunct="1">
              <a:lnSpc>
                <a:spcPct val="90000"/>
              </a:lnSpc>
              <a:defRPr/>
            </a:pPr>
            <a:r>
              <a:rPr lang="en-US" altLang="zh-CN" sz="2400" b="1" dirty="0" smtClean="0">
                <a:solidFill>
                  <a:srgbClr val="FFFF00"/>
                </a:solidFill>
              </a:rPr>
              <a:t>Neurons with different receptors are interspersed </a:t>
            </a:r>
          </a:p>
          <a:p>
            <a:pPr lvl="1" eaLnBrk="1" hangingPunct="1">
              <a:lnSpc>
                <a:spcPct val="90000"/>
              </a:lnSpc>
              <a:defRPr/>
            </a:pPr>
            <a:endParaRPr lang="zh-CN" altLang="en-US" sz="2000" dirty="0" smtClean="0"/>
          </a:p>
        </p:txBody>
      </p:sp>
      <p:pic>
        <p:nvPicPr>
          <p:cNvPr id="5" name="Picture 2" descr="C:\xue\生理心理学\3201_PNS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74" r="21501" b="57375"/>
          <a:stretch/>
        </p:blipFill>
        <p:spPr bwMode="auto">
          <a:xfrm>
            <a:off x="1115616" y="4365104"/>
            <a:ext cx="3269907" cy="27079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5" y="-5425"/>
            <a:ext cx="2927797" cy="686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联觉</a:t>
            </a:r>
            <a:endParaRPr lang="en-US" dirty="0"/>
          </a:p>
        </p:txBody>
      </p:sp>
      <p:sp>
        <p:nvSpPr>
          <p:cNvPr id="3" name="Content Placeholder 2"/>
          <p:cNvSpPr>
            <a:spLocks noGrp="1"/>
          </p:cNvSpPr>
          <p:nvPr>
            <p:ph idx="1"/>
          </p:nvPr>
        </p:nvSpPr>
        <p:spPr/>
        <p:txBody>
          <a:bodyPr/>
          <a:lstStyle/>
          <a:p>
            <a:r>
              <a:rPr lang="zh-CN" altLang="en-US" dirty="0" smtClean="0"/>
              <a:t>味觉</a:t>
            </a:r>
            <a:r>
              <a:rPr lang="en-US" altLang="zh-CN" dirty="0">
                <a:sym typeface="Wingdings" panose="05000000000000000000" pitchFamily="2" charset="2"/>
              </a:rPr>
              <a:t>+</a:t>
            </a:r>
            <a:r>
              <a:rPr lang="zh-CN" altLang="en-US" dirty="0" smtClean="0">
                <a:sym typeface="Wingdings" panose="05000000000000000000" pitchFamily="2" charset="2"/>
              </a:rPr>
              <a:t>视觉</a:t>
            </a:r>
            <a:endParaRPr lang="en-US" altLang="zh-CN" dirty="0" smtClean="0">
              <a:sym typeface="Wingdings" panose="05000000000000000000" pitchFamily="2" charset="2"/>
            </a:endParaRPr>
          </a:p>
          <a:p>
            <a:endParaRPr lang="en-US" dirty="0">
              <a:sym typeface="Wingdings" panose="05000000000000000000" pitchFamily="2" charset="2"/>
            </a:endParaRPr>
          </a:p>
          <a:p>
            <a:r>
              <a:rPr lang="zh-CN" altLang="en-US" dirty="0">
                <a:sym typeface="Wingdings" panose="05000000000000000000" pitchFamily="2" charset="2"/>
              </a:rPr>
              <a:t>字母</a:t>
            </a:r>
            <a:r>
              <a:rPr lang="en-US" altLang="zh-CN" dirty="0" smtClean="0">
                <a:sym typeface="Wingdings" panose="05000000000000000000" pitchFamily="2" charset="2"/>
              </a:rPr>
              <a:t>+</a:t>
            </a:r>
            <a:r>
              <a:rPr lang="zh-CN" altLang="en-US" dirty="0">
                <a:sym typeface="Wingdings" panose="05000000000000000000" pitchFamily="2" charset="2"/>
              </a:rPr>
              <a:t>颜</a:t>
            </a:r>
            <a:r>
              <a:rPr lang="zh-CN" altLang="en-US" dirty="0" smtClean="0">
                <a:sym typeface="Wingdings" panose="05000000000000000000" pitchFamily="2" charset="2"/>
              </a:rPr>
              <a:t>色</a:t>
            </a:r>
            <a:endParaRPr lang="en-US" altLang="zh-CN" dirty="0" smtClean="0">
              <a:sym typeface="Wingdings" panose="05000000000000000000" pitchFamily="2" charset="2"/>
            </a:endParaRPr>
          </a:p>
          <a:p>
            <a:endParaRPr lang="en-US" dirty="0">
              <a:sym typeface="Wingdings" panose="05000000000000000000" pitchFamily="2" charset="2"/>
            </a:endParaRPr>
          </a:p>
          <a:p>
            <a:r>
              <a:rPr lang="zh-CN" altLang="en-US" dirty="0" smtClean="0">
                <a:sym typeface="Wingdings" panose="05000000000000000000" pitchFamily="2" charset="2"/>
              </a:rPr>
              <a:t>数字</a:t>
            </a:r>
            <a:r>
              <a:rPr lang="en-US" altLang="zh-CN" dirty="0" smtClean="0">
                <a:sym typeface="Wingdings" panose="05000000000000000000" pitchFamily="2" charset="2"/>
              </a:rPr>
              <a:t>+</a:t>
            </a:r>
            <a:r>
              <a:rPr lang="zh-CN" altLang="en-US" dirty="0">
                <a:sym typeface="Wingdings" panose="05000000000000000000" pitchFamily="2" charset="2"/>
              </a:rPr>
              <a:t>颜色</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640" y="3729940"/>
            <a:ext cx="2318171" cy="285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212" y="3717032"/>
            <a:ext cx="2376264" cy="2850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eft-Right Arrow 4"/>
          <p:cNvSpPr/>
          <p:nvPr/>
        </p:nvSpPr>
        <p:spPr>
          <a:xfrm>
            <a:off x="5543600" y="4833239"/>
            <a:ext cx="720080" cy="502729"/>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 name="Rounded Rectangular Callout 5"/>
          <p:cNvSpPr/>
          <p:nvPr/>
        </p:nvSpPr>
        <p:spPr>
          <a:xfrm>
            <a:off x="3212640" y="1484784"/>
            <a:ext cx="5643836" cy="1800200"/>
          </a:xfrm>
          <a:prstGeom prst="wedgeRoundRect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b="1" dirty="0" smtClean="0">
                <a:solidFill>
                  <a:srgbClr val="FF0000"/>
                </a:solidFill>
              </a:rPr>
              <a:t>可能原因：不同感知觉之间的细胞轴突发生连接</a:t>
            </a:r>
            <a:endParaRPr lang="en-US" sz="2800" b="1" dirty="0">
              <a:solidFill>
                <a:srgbClr val="FF0000"/>
              </a:solidFill>
            </a:endParaRPr>
          </a:p>
        </p:txBody>
      </p:sp>
    </p:spTree>
    <p:extLst>
      <p:ext uri="{BB962C8B-B14F-4D97-AF65-F5344CB8AC3E}">
        <p14:creationId xmlns:p14="http://schemas.microsoft.com/office/powerpoint/2010/main" val="9222228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ltLang="zh-CN" dirty="0" smtClean="0"/>
          </a:p>
          <a:p>
            <a:r>
              <a:rPr lang="zh-CN" altLang="en-US" dirty="0" smtClean="0"/>
              <a:t>科学狂想曲：触觉、味觉、触觉、视觉、听觉</a:t>
            </a:r>
            <a:r>
              <a:rPr lang="en-US" altLang="zh-CN" dirty="0" smtClean="0"/>
              <a:t>……——《</a:t>
            </a:r>
            <a:r>
              <a:rPr lang="zh-CN" altLang="en-US" dirty="0" smtClean="0"/>
              <a:t>非一般的感觉</a:t>
            </a:r>
            <a:r>
              <a:rPr lang="en-US" altLang="zh-CN" dirty="0" smtClean="0"/>
              <a:t>》</a:t>
            </a:r>
            <a:endParaRPr lang="en-US" dirty="0" smtClean="0"/>
          </a:p>
          <a:p>
            <a:pPr lvl="1"/>
            <a:r>
              <a:rPr lang="en-US" dirty="0"/>
              <a:t>http://www.iqiyi.com/v_19rrnz2x3o.html</a:t>
            </a:r>
          </a:p>
        </p:txBody>
      </p:sp>
    </p:spTree>
    <p:extLst>
      <p:ext uri="{BB962C8B-B14F-4D97-AF65-F5344CB8AC3E}">
        <p14:creationId xmlns:p14="http://schemas.microsoft.com/office/powerpoint/2010/main" val="3321399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a:xfrm>
            <a:off x="457200" y="274638"/>
            <a:ext cx="2242592" cy="1143000"/>
          </a:xfrm>
        </p:spPr>
        <p:txBody>
          <a:bodyPr/>
          <a:lstStyle/>
          <a:p>
            <a:pPr algn="l" eaLnBrk="1" hangingPunct="1">
              <a:defRPr/>
            </a:pPr>
            <a:r>
              <a:rPr lang="zh-CN" altLang="en-US" sz="3600" dirty="0" smtClean="0"/>
              <a:t>障碍</a:t>
            </a:r>
            <a:endParaRPr lang="en-US" altLang="zh-CN" sz="3600" dirty="0" smtClean="0"/>
          </a:p>
        </p:txBody>
      </p:sp>
      <p:sp>
        <p:nvSpPr>
          <p:cNvPr id="83971" name="Rectangle 3"/>
          <p:cNvSpPr>
            <a:spLocks noGrp="1" noChangeArrowheads="1"/>
          </p:cNvSpPr>
          <p:nvPr>
            <p:ph type="body" idx="1"/>
          </p:nvPr>
        </p:nvSpPr>
        <p:spPr/>
        <p:txBody>
          <a:bodyPr/>
          <a:lstStyle/>
          <a:p>
            <a:pPr eaLnBrk="1" hangingPunct="1">
              <a:defRPr/>
            </a:pPr>
            <a:r>
              <a:rPr lang="zh-CN" altLang="en-US" sz="2800" dirty="0" smtClean="0"/>
              <a:t>症状：头昏眼花、迷失方向、恶心呕吐</a:t>
            </a:r>
            <a:r>
              <a:rPr lang="en-US" altLang="zh-CN" sz="2800" dirty="0" smtClean="0">
                <a:latin typeface="Arial"/>
              </a:rPr>
              <a:t>……</a:t>
            </a:r>
            <a:endParaRPr lang="en-US" altLang="zh-CN" sz="2800" dirty="0" smtClean="0"/>
          </a:p>
          <a:p>
            <a:pPr eaLnBrk="1" hangingPunct="1">
              <a:defRPr/>
            </a:pPr>
            <a:endParaRPr lang="en-US" altLang="zh-CN" sz="2800" dirty="0" smtClean="0"/>
          </a:p>
          <a:p>
            <a:pPr eaLnBrk="1" hangingPunct="1">
              <a:defRPr/>
            </a:pPr>
            <a:r>
              <a:rPr lang="zh-CN" altLang="en-US" sz="2800" dirty="0" smtClean="0"/>
              <a:t>良性阵发性眩晕 </a:t>
            </a:r>
            <a:r>
              <a:rPr lang="en-US" altLang="zh-CN" sz="2800" dirty="0" smtClean="0"/>
              <a:t>(Benign paroxysmal positional vertigo, BPPV)</a:t>
            </a:r>
          </a:p>
          <a:p>
            <a:pPr eaLnBrk="1" hangingPunct="1">
              <a:defRPr/>
            </a:pPr>
            <a:endParaRPr lang="en-US" altLang="zh-CN" sz="2800" dirty="0" smtClean="0"/>
          </a:p>
          <a:p>
            <a:pPr eaLnBrk="1" hangingPunct="1">
              <a:defRPr/>
            </a:pPr>
            <a:r>
              <a:rPr lang="zh-CN" altLang="en-US" sz="2800" dirty="0" smtClean="0"/>
              <a:t>航天员：失重导致的平衡感伤害</a:t>
            </a:r>
            <a:r>
              <a:rPr lang="en-US" altLang="zh-CN" sz="2800" dirty="0" smtClean="0">
                <a:latin typeface="Arial"/>
              </a:rPr>
              <a:t>——</a:t>
            </a:r>
            <a:r>
              <a:rPr lang="zh-CN" altLang="en-US" sz="2800" dirty="0" smtClean="0"/>
              <a:t>航天适应综合症 </a:t>
            </a:r>
            <a:r>
              <a:rPr lang="en-US" altLang="zh-CN" sz="2800" dirty="0" smtClean="0"/>
              <a:t>(space adaptation syndrome, SAS)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lstStyle/>
          <a:p>
            <a:r>
              <a:rPr lang="zh-CN" altLang="en-US" dirty="0" smtClean="0"/>
              <a:t>躯体感觉</a:t>
            </a: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08920"/>
            <a:ext cx="7632848" cy="3922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a:spLocks noGrp="1"/>
          </p:cNvSpPr>
          <p:nvPr>
            <p:ph idx="1"/>
          </p:nvPr>
        </p:nvSpPr>
        <p:spPr>
          <a:xfrm>
            <a:off x="683568" y="1268760"/>
            <a:ext cx="7884368" cy="2044824"/>
          </a:xfrm>
        </p:spPr>
        <p:txBody>
          <a:bodyPr/>
          <a:lstStyle/>
          <a:p>
            <a:r>
              <a:rPr lang="zh-CN" altLang="en-US" sz="2800" dirty="0" smtClean="0"/>
              <a:t>主要是对躯体及其运动进行感觉。</a:t>
            </a:r>
            <a:endParaRPr lang="en-US" altLang="zh-CN" sz="2800" dirty="0" smtClean="0"/>
          </a:p>
          <a:p>
            <a:pPr lvl="1"/>
            <a:r>
              <a:rPr lang="zh-CN" altLang="en-US" sz="2400" dirty="0"/>
              <a:t>辨</a:t>
            </a:r>
            <a:r>
              <a:rPr lang="zh-CN" altLang="en-US" sz="2400" dirty="0" smtClean="0"/>
              <a:t>别性触觉</a:t>
            </a:r>
            <a:endParaRPr lang="en-US" altLang="zh-CN" sz="2400" dirty="0" smtClean="0"/>
          </a:p>
          <a:p>
            <a:pPr lvl="1"/>
            <a:r>
              <a:rPr lang="zh-CN" altLang="en-US" sz="2400" dirty="0"/>
              <a:t>压</a:t>
            </a:r>
            <a:r>
              <a:rPr lang="zh-CN" altLang="en-US" sz="2400" dirty="0" smtClean="0"/>
              <a:t>力</a:t>
            </a:r>
            <a:r>
              <a:rPr lang="zh-CN" altLang="en-US" sz="2400" dirty="0"/>
              <a:t>、</a:t>
            </a:r>
            <a:r>
              <a:rPr lang="zh-CN" altLang="en-US" sz="2400" dirty="0" smtClean="0"/>
              <a:t>冷、热、疼痛、发痒及其关节的位置和运动</a:t>
            </a:r>
            <a:endParaRPr lang="en-US" sz="2400" dirty="0"/>
          </a:p>
        </p:txBody>
      </p:sp>
    </p:spTree>
    <p:extLst>
      <p:ext uri="{BB962C8B-B14F-4D97-AF65-F5344CB8AC3E}">
        <p14:creationId xmlns:p14="http://schemas.microsoft.com/office/powerpoint/2010/main" val="271042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Rot="1" noChangeArrowheads="1"/>
          </p:cNvSpPr>
          <p:nvPr>
            <p:ph type="title"/>
          </p:nvPr>
        </p:nvSpPr>
        <p:spPr/>
        <p:txBody>
          <a:bodyPr/>
          <a:lstStyle/>
          <a:p>
            <a:pPr eaLnBrk="1" hangingPunct="1">
              <a:defRPr/>
            </a:pPr>
            <a:r>
              <a:rPr lang="zh-CN" altLang="en-US" smtClean="0"/>
              <a:t>躯体感觉 </a:t>
            </a:r>
            <a:r>
              <a:rPr lang="en-US" altLang="zh-CN" smtClean="0"/>
              <a:t>(somatosensory system)</a:t>
            </a:r>
          </a:p>
        </p:txBody>
      </p:sp>
      <p:sp>
        <p:nvSpPr>
          <p:cNvPr id="109573" name="Rectangle 5"/>
          <p:cNvSpPr>
            <a:spLocks noGrp="1" noChangeArrowheads="1"/>
          </p:cNvSpPr>
          <p:nvPr>
            <p:ph type="body" sz="half" idx="1"/>
          </p:nvPr>
        </p:nvSpPr>
        <p:spPr>
          <a:xfrm>
            <a:off x="467544" y="1844824"/>
            <a:ext cx="4038600" cy="4525963"/>
          </a:xfrm>
        </p:spPr>
        <p:txBody>
          <a:bodyPr/>
          <a:lstStyle/>
          <a:p>
            <a:pPr eaLnBrk="1" hangingPunct="1">
              <a:lnSpc>
                <a:spcPct val="90000"/>
              </a:lnSpc>
              <a:defRPr/>
            </a:pPr>
            <a:r>
              <a:rPr lang="zh-CN" altLang="en-US" dirty="0" smtClean="0"/>
              <a:t>分类：</a:t>
            </a:r>
          </a:p>
          <a:p>
            <a:pPr lvl="1" eaLnBrk="1" hangingPunct="1">
              <a:lnSpc>
                <a:spcPct val="90000"/>
              </a:lnSpc>
              <a:defRPr/>
            </a:pPr>
            <a:r>
              <a:rPr lang="zh-CN" altLang="en-US" dirty="0" smtClean="0"/>
              <a:t>皮肤感觉 </a:t>
            </a:r>
            <a:r>
              <a:rPr lang="en-US" altLang="zh-CN" dirty="0" smtClean="0"/>
              <a:t>(cutaneous sense)</a:t>
            </a:r>
          </a:p>
          <a:p>
            <a:pPr lvl="2" eaLnBrk="1" hangingPunct="1">
              <a:lnSpc>
                <a:spcPct val="90000"/>
              </a:lnSpc>
              <a:defRPr/>
            </a:pPr>
            <a:endParaRPr lang="en-US" altLang="zh-CN" dirty="0" smtClean="0"/>
          </a:p>
          <a:p>
            <a:pPr lvl="1" eaLnBrk="1" hangingPunct="1">
              <a:lnSpc>
                <a:spcPct val="90000"/>
              </a:lnSpc>
              <a:defRPr/>
            </a:pPr>
            <a:r>
              <a:rPr lang="zh-CN" altLang="en-US" dirty="0" smtClean="0"/>
              <a:t>肌肉运动知觉 </a:t>
            </a:r>
            <a:r>
              <a:rPr lang="en-US" altLang="zh-CN" dirty="0" smtClean="0"/>
              <a:t>(kinesthesia)</a:t>
            </a:r>
          </a:p>
          <a:p>
            <a:pPr lvl="2" eaLnBrk="1" hangingPunct="1">
              <a:lnSpc>
                <a:spcPct val="90000"/>
              </a:lnSpc>
              <a:defRPr/>
            </a:pPr>
            <a:r>
              <a:rPr lang="zh-CN" altLang="en-US" dirty="0" smtClean="0"/>
              <a:t>关节、肌腱和肌肉处的感受器</a:t>
            </a:r>
          </a:p>
          <a:p>
            <a:pPr lvl="2" eaLnBrk="1" hangingPunct="1">
              <a:lnSpc>
                <a:spcPct val="90000"/>
              </a:lnSpc>
              <a:defRPr/>
            </a:pPr>
            <a:endParaRPr lang="zh-CN" altLang="en-US" dirty="0" smtClean="0"/>
          </a:p>
          <a:p>
            <a:pPr lvl="1" eaLnBrk="1" hangingPunct="1">
              <a:lnSpc>
                <a:spcPct val="90000"/>
              </a:lnSpc>
              <a:defRPr/>
            </a:pPr>
            <a:r>
              <a:rPr lang="zh-CN" altLang="en-US" dirty="0" smtClean="0"/>
              <a:t>器官感觉 </a:t>
            </a:r>
            <a:r>
              <a:rPr lang="en-US" altLang="zh-CN" dirty="0" smtClean="0"/>
              <a:t>(organic sense)</a:t>
            </a:r>
          </a:p>
          <a:p>
            <a:pPr lvl="2" eaLnBrk="1" hangingPunct="1">
              <a:lnSpc>
                <a:spcPct val="90000"/>
              </a:lnSpc>
              <a:defRPr/>
            </a:pPr>
            <a:r>
              <a:rPr lang="zh-CN" altLang="en-US" dirty="0" smtClean="0"/>
              <a:t>体内器官内部和周边的感受器</a:t>
            </a:r>
          </a:p>
          <a:p>
            <a:pPr eaLnBrk="1" hangingPunct="1">
              <a:lnSpc>
                <a:spcPct val="90000"/>
              </a:lnSpc>
              <a:defRPr/>
            </a:pPr>
            <a:endParaRPr lang="en-US" altLang="zh-CN" dirty="0" smtClean="0"/>
          </a:p>
        </p:txBody>
      </p:sp>
      <p:sp>
        <p:nvSpPr>
          <p:cNvPr id="109574" name="Rectangle 6"/>
          <p:cNvSpPr>
            <a:spLocks noGrp="1" noChangeArrowheads="1"/>
          </p:cNvSpPr>
          <p:nvPr>
            <p:ph type="body" sz="half" idx="2"/>
          </p:nvPr>
        </p:nvSpPr>
        <p:spPr>
          <a:xfrm>
            <a:off x="4716016" y="1844824"/>
            <a:ext cx="4038600" cy="4525963"/>
          </a:xfrm>
        </p:spPr>
        <p:txBody>
          <a:bodyPr/>
          <a:lstStyle/>
          <a:p>
            <a:pPr eaLnBrk="1" hangingPunct="1">
              <a:lnSpc>
                <a:spcPct val="90000"/>
              </a:lnSpc>
              <a:defRPr/>
            </a:pPr>
            <a:r>
              <a:rPr lang="zh-CN" altLang="en-US" dirty="0" smtClean="0"/>
              <a:t>刺激</a:t>
            </a:r>
          </a:p>
          <a:p>
            <a:pPr lvl="1" eaLnBrk="1" hangingPunct="1">
              <a:lnSpc>
                <a:spcPct val="90000"/>
              </a:lnSpc>
              <a:defRPr/>
            </a:pPr>
            <a:r>
              <a:rPr lang="zh-CN" altLang="en-US" dirty="0" smtClean="0"/>
              <a:t>皮肤感觉：压力、振动、冷、热、导致机体组织损伤的任何刺激（相应的产生疼痛）</a:t>
            </a:r>
          </a:p>
          <a:p>
            <a:pPr lvl="2" eaLnBrk="1" hangingPunct="1">
              <a:lnSpc>
                <a:spcPct val="90000"/>
              </a:lnSpc>
              <a:defRPr/>
            </a:pPr>
            <a:endParaRPr lang="zh-CN" altLang="en-US" dirty="0" smtClean="0"/>
          </a:p>
          <a:p>
            <a:pPr lvl="1" eaLnBrk="1" hangingPunct="1">
              <a:lnSpc>
                <a:spcPct val="90000"/>
              </a:lnSpc>
              <a:defRPr/>
            </a:pPr>
            <a:r>
              <a:rPr lang="zh-CN" altLang="en-US" dirty="0" smtClean="0"/>
              <a:t>肌肉运动知觉：由骨骼肌上和腱上的牵张感受器提供</a:t>
            </a:r>
          </a:p>
          <a:p>
            <a:pPr lvl="2" eaLnBrk="1" hangingPunct="1">
              <a:lnSpc>
                <a:spcPct val="90000"/>
              </a:lnSpc>
              <a:defRPr/>
            </a:pPr>
            <a:endParaRPr lang="zh-CN" altLang="en-US" dirty="0" smtClean="0"/>
          </a:p>
          <a:p>
            <a:pPr lvl="1" eaLnBrk="1" hangingPunct="1">
              <a:lnSpc>
                <a:spcPct val="90000"/>
              </a:lnSpc>
              <a:defRPr/>
            </a:pPr>
            <a:r>
              <a:rPr lang="zh-CN" altLang="en-US" dirty="0" smtClean="0"/>
              <a:t>器官感觉：牵张感</a:t>
            </a:r>
          </a:p>
          <a:p>
            <a:pPr eaLnBrk="1" hangingPunct="1">
              <a:lnSpc>
                <a:spcPct val="90000"/>
              </a:lnSpc>
              <a:defRPr/>
            </a:pP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005"/>
            <a:ext cx="8229600" cy="902715"/>
          </a:xfrm>
        </p:spPr>
        <p:txBody>
          <a:bodyPr/>
          <a:lstStyle/>
          <a:p>
            <a:r>
              <a:rPr lang="zh-CN" altLang="en-US" dirty="0"/>
              <a:t>躯体感</a:t>
            </a:r>
            <a:r>
              <a:rPr lang="zh-CN" altLang="en-US" dirty="0" smtClean="0"/>
              <a:t>觉感受器及其功能</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52648689"/>
              </p:ext>
            </p:extLst>
          </p:nvPr>
        </p:nvGraphicFramePr>
        <p:xfrm>
          <a:off x="0" y="1052736"/>
          <a:ext cx="9144000" cy="5400599"/>
        </p:xfrm>
        <a:graphic>
          <a:graphicData uri="http://schemas.openxmlformats.org/drawingml/2006/table">
            <a:tbl>
              <a:tblPr firstRow="1" bandRow="1">
                <a:tableStyleId>{9D7B26C5-4107-4FEC-AEDC-1716B250A1EF}</a:tableStyleId>
              </a:tblPr>
              <a:tblGrid>
                <a:gridCol w="3048000"/>
                <a:gridCol w="3048000"/>
                <a:gridCol w="3048000"/>
              </a:tblGrid>
              <a:tr h="528230">
                <a:tc>
                  <a:txBody>
                    <a:bodyPr/>
                    <a:lstStyle/>
                    <a:p>
                      <a:r>
                        <a:rPr lang="zh-CN" altLang="en-US" sz="2800" u="sng" dirty="0" smtClean="0"/>
                        <a:t>感受器</a:t>
                      </a:r>
                      <a:endParaRPr lang="en-US" sz="2800" b="1" u="sng" dirty="0">
                        <a:solidFill>
                          <a:schemeClr val="tx1"/>
                        </a:solidFill>
                      </a:endParaRPr>
                    </a:p>
                  </a:txBody>
                  <a:tcPr/>
                </a:tc>
                <a:tc>
                  <a:txBody>
                    <a:bodyPr/>
                    <a:lstStyle/>
                    <a:p>
                      <a:r>
                        <a:rPr lang="zh-CN" altLang="en-US" sz="2800" u="sng" dirty="0" smtClean="0"/>
                        <a:t>位置</a:t>
                      </a:r>
                      <a:endParaRPr lang="en-US" sz="2800" b="1" u="sng" dirty="0">
                        <a:solidFill>
                          <a:schemeClr val="tx1"/>
                        </a:solidFill>
                      </a:endParaRPr>
                    </a:p>
                  </a:txBody>
                  <a:tcPr/>
                </a:tc>
                <a:tc>
                  <a:txBody>
                    <a:bodyPr/>
                    <a:lstStyle/>
                    <a:p>
                      <a:r>
                        <a:rPr lang="zh-CN" altLang="en-US" sz="2800" u="sng" dirty="0" smtClean="0"/>
                        <a:t>感觉</a:t>
                      </a:r>
                      <a:endParaRPr lang="en-US" sz="2800" b="1" u="sng" dirty="0">
                        <a:solidFill>
                          <a:schemeClr val="tx1"/>
                        </a:solidFill>
                      </a:endParaRPr>
                    </a:p>
                  </a:txBody>
                  <a:tcPr/>
                </a:tc>
              </a:tr>
              <a:tr h="740553">
                <a:tc>
                  <a:txBody>
                    <a:bodyPr/>
                    <a:lstStyle/>
                    <a:p>
                      <a:r>
                        <a:rPr lang="zh-CN" altLang="en-US" sz="2000" dirty="0" smtClean="0"/>
                        <a:t>自由神经末梢（无髓鞘</a:t>
                      </a:r>
                      <a:r>
                        <a:rPr lang="en-US" altLang="zh-CN" sz="2000" dirty="0" smtClean="0"/>
                        <a:t>/</a:t>
                      </a:r>
                      <a:r>
                        <a:rPr lang="zh-CN" altLang="en-US" sz="2000" dirty="0" smtClean="0"/>
                        <a:t>髓鞘稀疏的轴突）</a:t>
                      </a:r>
                      <a:endParaRPr lang="en-US" sz="2000" b="1" dirty="0">
                        <a:solidFill>
                          <a:schemeClr val="tx1"/>
                        </a:solidFill>
                      </a:endParaRPr>
                    </a:p>
                  </a:txBody>
                  <a:tcPr/>
                </a:tc>
                <a:tc>
                  <a:txBody>
                    <a:bodyPr/>
                    <a:lstStyle/>
                    <a:p>
                      <a:r>
                        <a:rPr lang="zh-CN" altLang="en-US" sz="2000" dirty="0" smtClean="0"/>
                        <a:t>毛发根基处</a:t>
                      </a:r>
                      <a:r>
                        <a:rPr lang="en-US" altLang="zh-CN" sz="2000" dirty="0" smtClean="0"/>
                        <a:t>/</a:t>
                      </a:r>
                      <a:r>
                        <a:rPr lang="zh-CN" altLang="en-US" sz="2000" dirty="0" smtClean="0"/>
                        <a:t>皮肤其他地方</a:t>
                      </a:r>
                      <a:endParaRPr lang="en-US" sz="2000" b="1" dirty="0">
                        <a:solidFill>
                          <a:schemeClr val="tx1"/>
                        </a:solidFill>
                      </a:endParaRPr>
                    </a:p>
                  </a:txBody>
                  <a:tcPr/>
                </a:tc>
                <a:tc>
                  <a:txBody>
                    <a:bodyPr/>
                    <a:lstStyle/>
                    <a:p>
                      <a:r>
                        <a:rPr lang="zh-CN" altLang="en-US" sz="2000" dirty="0" smtClean="0"/>
                        <a:t>痛觉、温觉、冷觉</a:t>
                      </a:r>
                      <a:endParaRPr lang="en-US" sz="2000" b="1" dirty="0">
                        <a:solidFill>
                          <a:schemeClr val="tx1"/>
                        </a:solidFill>
                      </a:endParaRPr>
                    </a:p>
                  </a:txBody>
                  <a:tcPr/>
                </a:tc>
              </a:tr>
              <a:tr h="429051">
                <a:tc>
                  <a:txBody>
                    <a:bodyPr/>
                    <a:lstStyle/>
                    <a:p>
                      <a:r>
                        <a:rPr lang="zh-CN" altLang="en-US" sz="2000" dirty="0" smtClean="0"/>
                        <a:t>毛囊感受器</a:t>
                      </a:r>
                      <a:endParaRPr lang="en-US" sz="2000" b="1" dirty="0">
                        <a:solidFill>
                          <a:schemeClr val="tx1"/>
                        </a:solidFill>
                      </a:endParaRPr>
                    </a:p>
                  </a:txBody>
                  <a:tcPr/>
                </a:tc>
                <a:tc>
                  <a:txBody>
                    <a:bodyPr/>
                    <a:lstStyle/>
                    <a:p>
                      <a:r>
                        <a:rPr lang="zh-CN" altLang="en-US" sz="2000" dirty="0" smtClean="0"/>
                        <a:t>毛发覆盖的皮肤</a:t>
                      </a:r>
                      <a:endParaRPr lang="en-US" sz="2000" b="1" dirty="0">
                        <a:solidFill>
                          <a:schemeClr val="tx1"/>
                        </a:solidFill>
                      </a:endParaRPr>
                    </a:p>
                  </a:txBody>
                  <a:tcPr/>
                </a:tc>
                <a:tc>
                  <a:txBody>
                    <a:bodyPr/>
                    <a:lstStyle/>
                    <a:p>
                      <a:r>
                        <a:rPr lang="zh-CN" altLang="en-US" sz="2000" dirty="0" smtClean="0"/>
                        <a:t>毛发运动</a:t>
                      </a:r>
                      <a:endParaRPr lang="en-US" sz="2000" b="1" dirty="0">
                        <a:solidFill>
                          <a:schemeClr val="tx1"/>
                        </a:solidFill>
                      </a:endParaRPr>
                    </a:p>
                  </a:txBody>
                  <a:tcPr/>
                </a:tc>
              </a:tr>
              <a:tr h="740553">
                <a:tc>
                  <a:txBody>
                    <a:bodyPr/>
                    <a:lstStyle/>
                    <a:p>
                      <a:r>
                        <a:rPr lang="zh-CN" altLang="en-US" sz="2000" dirty="0" smtClean="0"/>
                        <a:t>迈斯纳小体</a:t>
                      </a:r>
                      <a:endParaRPr lang="en-US" sz="2000" b="1" dirty="0">
                        <a:solidFill>
                          <a:schemeClr val="tx1"/>
                        </a:solidFill>
                      </a:endParaRPr>
                    </a:p>
                  </a:txBody>
                  <a:tcPr/>
                </a:tc>
                <a:tc>
                  <a:txBody>
                    <a:bodyPr/>
                    <a:lstStyle/>
                    <a:p>
                      <a:r>
                        <a:rPr lang="zh-CN" altLang="en-US" sz="2000" dirty="0" smtClean="0"/>
                        <a:t>无毛发皮肤</a:t>
                      </a:r>
                      <a:endParaRPr lang="en-US" sz="2000" b="1" dirty="0">
                        <a:solidFill>
                          <a:schemeClr val="tx1"/>
                        </a:solidFill>
                      </a:endParaRPr>
                    </a:p>
                  </a:txBody>
                  <a:tcPr/>
                </a:tc>
                <a:tc>
                  <a:txBody>
                    <a:bodyPr/>
                    <a:lstStyle/>
                    <a:p>
                      <a:r>
                        <a:rPr lang="zh-CN" altLang="en-US" sz="2000" dirty="0" smtClean="0"/>
                        <a:t>皮肤上突然出现的触压；低频振动</a:t>
                      </a:r>
                      <a:endParaRPr lang="en-US" sz="2000" b="1" dirty="0">
                        <a:solidFill>
                          <a:schemeClr val="tx1"/>
                        </a:solidFill>
                      </a:endParaRPr>
                    </a:p>
                  </a:txBody>
                  <a:tcPr/>
                </a:tc>
              </a:tr>
              <a:tr h="740553">
                <a:tc>
                  <a:txBody>
                    <a:bodyPr/>
                    <a:lstStyle/>
                    <a:p>
                      <a:r>
                        <a:rPr lang="zh-CN" altLang="en-US" sz="2000" dirty="0" smtClean="0"/>
                        <a:t>帕齐尼小体</a:t>
                      </a:r>
                      <a:endParaRPr lang="en-US" sz="2000" b="1" dirty="0">
                        <a:solidFill>
                          <a:schemeClr val="tx1"/>
                        </a:solidFill>
                      </a:endParaRPr>
                    </a:p>
                  </a:txBody>
                  <a:tcPr/>
                </a:tc>
                <a:tc>
                  <a:txBody>
                    <a:bodyPr/>
                    <a:lstStyle/>
                    <a:p>
                      <a:r>
                        <a:rPr lang="zh-CN" altLang="en-US" sz="2000" dirty="0" smtClean="0"/>
                        <a:t>毛发覆盖</a:t>
                      </a:r>
                      <a:r>
                        <a:rPr lang="en-US" altLang="zh-CN" sz="2000" dirty="0" smtClean="0"/>
                        <a:t>/</a:t>
                      </a:r>
                      <a:r>
                        <a:rPr lang="zh-CN" altLang="en-US" sz="2000" dirty="0" smtClean="0"/>
                        <a:t>无毛发皮肤</a:t>
                      </a:r>
                      <a:endParaRPr lang="en-US" sz="2000" b="1" dirty="0">
                        <a:solidFill>
                          <a:schemeClr val="tx1"/>
                        </a:solidFill>
                      </a:endParaRPr>
                    </a:p>
                  </a:txBody>
                  <a:tcPr/>
                </a:tc>
                <a:tc>
                  <a:txBody>
                    <a:bodyPr/>
                    <a:lstStyle/>
                    <a:p>
                      <a:r>
                        <a:rPr lang="zh-CN" altLang="en-US" sz="2000" dirty="0" smtClean="0"/>
                        <a:t>皮肤上突然出现的触压；高频振动</a:t>
                      </a:r>
                      <a:endParaRPr lang="en-US" sz="2000" b="1" dirty="0" smtClean="0">
                        <a:solidFill>
                          <a:schemeClr val="tx1"/>
                        </a:solidFill>
                      </a:endParaRPr>
                    </a:p>
                  </a:txBody>
                  <a:tcPr/>
                </a:tc>
              </a:tr>
              <a:tr h="740553">
                <a:tc>
                  <a:txBody>
                    <a:bodyPr/>
                    <a:lstStyle/>
                    <a:p>
                      <a:r>
                        <a:rPr lang="zh-CN" altLang="en-US" sz="2000" dirty="0" smtClean="0"/>
                        <a:t>梅克尔触盘</a:t>
                      </a:r>
                      <a:endParaRPr lang="en-US" sz="2000"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毛发覆盖</a:t>
                      </a:r>
                      <a:r>
                        <a:rPr lang="en-US" altLang="zh-CN" sz="2000" dirty="0" smtClean="0"/>
                        <a:t>/</a:t>
                      </a:r>
                      <a:r>
                        <a:rPr lang="zh-CN" altLang="en-US" sz="2000" dirty="0" smtClean="0"/>
                        <a:t>无毛发皮肤</a:t>
                      </a:r>
                      <a:endParaRPr lang="en-US" sz="2000" dirty="0" smtClean="0"/>
                    </a:p>
                    <a:p>
                      <a:endParaRPr lang="en-US" sz="2000" b="1" dirty="0">
                        <a:solidFill>
                          <a:schemeClr val="tx1"/>
                        </a:solidFill>
                      </a:endParaRPr>
                    </a:p>
                  </a:txBody>
                  <a:tcPr/>
                </a:tc>
                <a:tc>
                  <a:txBody>
                    <a:bodyPr/>
                    <a:lstStyle/>
                    <a:p>
                      <a:r>
                        <a:rPr lang="zh-CN" altLang="en-US" sz="2000" dirty="0" smtClean="0"/>
                        <a:t>皮肤上的切线应力</a:t>
                      </a:r>
                      <a:endParaRPr lang="en-US" sz="2000" b="1" dirty="0">
                        <a:solidFill>
                          <a:schemeClr val="tx1"/>
                        </a:solidFill>
                      </a:endParaRPr>
                    </a:p>
                  </a:txBody>
                  <a:tcPr/>
                </a:tc>
              </a:tr>
              <a:tr h="740553">
                <a:tc>
                  <a:txBody>
                    <a:bodyPr/>
                    <a:lstStyle/>
                    <a:p>
                      <a:r>
                        <a:rPr lang="zh-CN" altLang="en-US" sz="2000" dirty="0" smtClean="0"/>
                        <a:t>鲁菲尼小体</a:t>
                      </a:r>
                      <a:endParaRPr lang="en-US" sz="2000" b="1"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t>毛发覆盖</a:t>
                      </a:r>
                      <a:r>
                        <a:rPr lang="en-US" altLang="zh-CN" sz="2000" dirty="0" smtClean="0"/>
                        <a:t>/</a:t>
                      </a:r>
                      <a:r>
                        <a:rPr lang="zh-CN" altLang="en-US" sz="2000" dirty="0" smtClean="0"/>
                        <a:t>无毛发皮肤</a:t>
                      </a:r>
                      <a:endParaRPr lang="en-US" sz="2000" dirty="0" smtClean="0"/>
                    </a:p>
                    <a:p>
                      <a:endParaRPr lang="en-US" sz="2000" b="1" dirty="0">
                        <a:solidFill>
                          <a:schemeClr val="tx1"/>
                        </a:solidFill>
                      </a:endParaRPr>
                    </a:p>
                  </a:txBody>
                  <a:tcPr/>
                </a:tc>
                <a:tc>
                  <a:txBody>
                    <a:bodyPr/>
                    <a:lstStyle/>
                    <a:p>
                      <a:r>
                        <a:rPr lang="zh-CN" altLang="en-US" sz="2000" dirty="0" smtClean="0"/>
                        <a:t>皮肤伸张</a:t>
                      </a:r>
                      <a:endParaRPr lang="en-US" sz="2000" b="1" dirty="0">
                        <a:solidFill>
                          <a:schemeClr val="tx1"/>
                        </a:solidFill>
                      </a:endParaRPr>
                    </a:p>
                  </a:txBody>
                  <a:tcPr/>
                </a:tc>
              </a:tr>
              <a:tr h="740553">
                <a:tc>
                  <a:txBody>
                    <a:bodyPr/>
                    <a:lstStyle/>
                    <a:p>
                      <a:r>
                        <a:rPr lang="zh-CN" altLang="en-US" sz="2000" dirty="0" smtClean="0"/>
                        <a:t>克劳泽终球</a:t>
                      </a:r>
                      <a:endParaRPr lang="en-US" sz="2000" b="1" dirty="0">
                        <a:solidFill>
                          <a:schemeClr val="tx1"/>
                        </a:solidFill>
                      </a:endParaRPr>
                    </a:p>
                  </a:txBody>
                  <a:tcPr/>
                </a:tc>
                <a:tc>
                  <a:txBody>
                    <a:bodyPr/>
                    <a:lstStyle/>
                    <a:p>
                      <a:r>
                        <a:rPr lang="zh-CN" altLang="en-US" sz="2000" dirty="0" smtClean="0"/>
                        <a:t>大部分无毛发覆盖皮肤</a:t>
                      </a:r>
                      <a:r>
                        <a:rPr lang="en-US" altLang="zh-CN" sz="2000" dirty="0" smtClean="0"/>
                        <a:t>/</a:t>
                      </a:r>
                      <a:r>
                        <a:rPr lang="zh-CN" altLang="en-US" sz="2000" dirty="0" smtClean="0"/>
                        <a:t>生殖器</a:t>
                      </a:r>
                      <a:endParaRPr lang="en-US" sz="2000" b="1" dirty="0">
                        <a:solidFill>
                          <a:schemeClr val="tx1"/>
                        </a:solidFill>
                      </a:endParaRPr>
                    </a:p>
                  </a:txBody>
                  <a:tcPr/>
                </a:tc>
                <a:tc>
                  <a:txBody>
                    <a:bodyPr/>
                    <a:lstStyle/>
                    <a:p>
                      <a:r>
                        <a:rPr lang="zh-CN" altLang="en-US" sz="2000" dirty="0" smtClean="0"/>
                        <a:t>不确定</a:t>
                      </a:r>
                      <a:endParaRPr lang="en-US" sz="2000" b="1" dirty="0">
                        <a:solidFill>
                          <a:schemeClr val="tx1"/>
                        </a:solidFill>
                      </a:endParaRPr>
                    </a:p>
                  </a:txBody>
                  <a:tcPr/>
                </a:tc>
              </a:tr>
            </a:tbl>
          </a:graphicData>
        </a:graphic>
      </p:graphicFrame>
    </p:spTree>
    <p:extLst>
      <p:ext uri="{BB962C8B-B14F-4D97-AF65-F5344CB8AC3E}">
        <p14:creationId xmlns:p14="http://schemas.microsoft.com/office/powerpoint/2010/main" val="1610298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defRPr/>
            </a:pPr>
            <a:r>
              <a:rPr lang="zh-CN" altLang="en-US" dirty="0" smtClean="0"/>
              <a:t>皮肤上的感受器</a:t>
            </a:r>
          </a:p>
        </p:txBody>
      </p:sp>
      <p:grpSp>
        <p:nvGrpSpPr>
          <p:cNvPr id="3" name="Group 2"/>
          <p:cNvGrpSpPr/>
          <p:nvPr/>
        </p:nvGrpSpPr>
        <p:grpSpPr>
          <a:xfrm>
            <a:off x="619129" y="1484783"/>
            <a:ext cx="8136904" cy="5073473"/>
            <a:chOff x="619129" y="1484784"/>
            <a:chExt cx="8136904" cy="5073473"/>
          </a:xfrm>
        </p:grpSpPr>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9" y="1484784"/>
              <a:ext cx="8136904" cy="5073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69029" y="2132856"/>
              <a:ext cx="993537"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rPr>
                <a:t>迈斯纳小体</a:t>
              </a:r>
              <a:endParaRPr lang="en-US" b="1" dirty="0">
                <a:solidFill>
                  <a:schemeClr val="bg2"/>
                </a:solidFill>
              </a:endParaRPr>
            </a:p>
          </p:txBody>
        </p:sp>
        <p:sp>
          <p:nvSpPr>
            <p:cNvPr id="7" name="Rectangle 6"/>
            <p:cNvSpPr/>
            <p:nvPr/>
          </p:nvSpPr>
          <p:spPr>
            <a:xfrm>
              <a:off x="626135" y="3356992"/>
              <a:ext cx="993537"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rPr>
                <a:t>鲁菲尼小体</a:t>
              </a:r>
              <a:endParaRPr lang="en-US" b="1" dirty="0">
                <a:solidFill>
                  <a:schemeClr val="bg2"/>
                </a:solidFill>
              </a:endParaRPr>
            </a:p>
          </p:txBody>
        </p:sp>
        <p:sp>
          <p:nvSpPr>
            <p:cNvPr id="8" name="Rectangle 7"/>
            <p:cNvSpPr/>
            <p:nvPr/>
          </p:nvSpPr>
          <p:spPr>
            <a:xfrm>
              <a:off x="3923928" y="5445117"/>
              <a:ext cx="993537"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rPr>
                <a:t>帕奇尼小体</a:t>
              </a:r>
              <a:endParaRPr lang="en-US" b="1" dirty="0">
                <a:solidFill>
                  <a:schemeClr val="bg2"/>
                </a:solidFill>
              </a:endParaRPr>
            </a:p>
          </p:txBody>
        </p:sp>
        <p:sp>
          <p:nvSpPr>
            <p:cNvPr id="9" name="Rectangle 8"/>
            <p:cNvSpPr/>
            <p:nvPr/>
          </p:nvSpPr>
          <p:spPr>
            <a:xfrm>
              <a:off x="6084168" y="2883030"/>
              <a:ext cx="993537" cy="504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solidFill>
                </a:rPr>
                <a:t>痛觉感受器</a:t>
              </a:r>
              <a:endParaRPr lang="en-US" b="1" dirty="0">
                <a:solidFill>
                  <a:schemeClr val="bg2"/>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3542</TotalTime>
  <Words>2456</Words>
  <Application>Microsoft Office PowerPoint</Application>
  <PresentationFormat>On-screen Show (4:3)</PresentationFormat>
  <Paragraphs>311</Paragraphs>
  <Slides>48</Slides>
  <Notes>7</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Stream</vt:lpstr>
      <vt:lpstr>其他感觉系统 (补充)</vt:lpstr>
      <vt:lpstr>PowerPoint Presentation</vt:lpstr>
      <vt:lpstr>前庭觉</vt:lpstr>
      <vt:lpstr>前庭系统 (vestibular system)</vt:lpstr>
      <vt:lpstr>障碍</vt:lpstr>
      <vt:lpstr>躯体感觉</vt:lpstr>
      <vt:lpstr>躯体感觉 (somatosensory system)</vt:lpstr>
      <vt:lpstr>躯体感觉感受器及其功能</vt:lpstr>
      <vt:lpstr>皮肤上的感受器</vt:lpstr>
      <vt:lpstr>PowerPoint Presentation</vt:lpstr>
      <vt:lpstr>躯体感受器的作用机制</vt:lpstr>
      <vt:lpstr>躯体感受器的分类</vt:lpstr>
      <vt:lpstr>触觉</vt:lpstr>
      <vt:lpstr>温度感受器 (Thermoreceptors)和温度觉</vt:lpstr>
      <vt:lpstr>伤害感受器 (Nociceptors)</vt:lpstr>
      <vt:lpstr>痛觉 (Pain)</vt:lpstr>
      <vt:lpstr>PowerPoint Presentation</vt:lpstr>
      <vt:lpstr>PowerPoint Presentation</vt:lpstr>
      <vt:lpstr>PowerPoint Presentation</vt:lpstr>
      <vt:lpstr>躯体感觉通路</vt:lpstr>
      <vt:lpstr>味觉 (Gustation)</vt:lpstr>
      <vt:lpstr>PowerPoint Presentation</vt:lpstr>
      <vt:lpstr>味蕾及味觉细胞解剖</vt:lpstr>
      <vt:lpstr>味觉</vt:lpstr>
      <vt:lpstr>味觉</vt:lpstr>
      <vt:lpstr>PowerPoint Presentation</vt:lpstr>
      <vt:lpstr>咸味 (salt)</vt:lpstr>
      <vt:lpstr>酸味 (Sour)</vt:lpstr>
      <vt:lpstr>甜味 (Sweetness)</vt:lpstr>
      <vt:lpstr>苦味 (Bitter)</vt:lpstr>
      <vt:lpstr>苦味的来源</vt:lpstr>
      <vt:lpstr>苯硫脲(Phenylthiocarbamide,PTC)</vt:lpstr>
      <vt:lpstr>鲜味 (umami)——第五种味觉</vt:lpstr>
      <vt:lpstr>脂味 (Fattiness) ——第六种味觉</vt:lpstr>
      <vt:lpstr>Other taste?</vt:lpstr>
      <vt:lpstr>味觉通道:同侧化</vt:lpstr>
      <vt:lpstr>味觉编码</vt:lpstr>
      <vt:lpstr>Disorders of taste</vt:lpstr>
      <vt:lpstr>PowerPoint Presentation</vt:lpstr>
      <vt:lpstr>嗅觉 (Olfaction)</vt:lpstr>
      <vt:lpstr>鼻 (nose)</vt:lpstr>
      <vt:lpstr>嗅觉器官的解剖：嗅上皮</vt:lpstr>
      <vt:lpstr>嗅觉感受器和嗅觉信息的转换</vt:lpstr>
      <vt:lpstr>嗅觉感受器和嗅觉信息的转换</vt:lpstr>
      <vt:lpstr>Different combinations of Receptors Encode of Different Odorants!</vt:lpstr>
      <vt:lpstr>嗅觉通路(Olfactory Pathway) ： 嗅上皮嗅球</vt:lpstr>
      <vt:lpstr>联觉</vt:lpstr>
      <vt:lpstr>PowerPoint Presentation</vt:lpstr>
    </vt:vector>
  </TitlesOfParts>
  <Company>PKU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 听觉 C ——其他感觉系统</dc:title>
  <dc:creator>MENGYUAN</dc:creator>
  <cp:lastModifiedBy>a</cp:lastModifiedBy>
  <cp:revision>220</cp:revision>
  <dcterms:created xsi:type="dcterms:W3CDTF">2011-04-15T15:33:17Z</dcterms:created>
  <dcterms:modified xsi:type="dcterms:W3CDTF">2017-04-24T03:56:49Z</dcterms:modified>
</cp:coreProperties>
</file>